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57" r:id="rId6"/>
    <p:sldId id="278" r:id="rId7"/>
    <p:sldId id="258" r:id="rId8"/>
    <p:sldId id="280" r:id="rId9"/>
    <p:sldId id="281" r:id="rId10"/>
    <p:sldId id="286" r:id="rId11"/>
    <p:sldId id="287" r:id="rId12"/>
    <p:sldId id="266" r:id="rId13"/>
    <p:sldId id="282" r:id="rId14"/>
    <p:sldId id="290" r:id="rId15"/>
    <p:sldId id="289" r:id="rId16"/>
    <p:sldId id="292" r:id="rId17"/>
    <p:sldId id="293" r:id="rId18"/>
    <p:sldId id="291" r:id="rId19"/>
    <p:sldId id="294" r:id="rId20"/>
    <p:sldId id="283" r:id="rId21"/>
    <p:sldId id="295" r:id="rId22"/>
    <p:sldId id="296" r:id="rId23"/>
    <p:sldId id="302" r:id="rId24"/>
    <p:sldId id="301" r:id="rId25"/>
    <p:sldId id="297" r:id="rId26"/>
    <p:sldId id="299" r:id="rId27"/>
    <p:sldId id="307" r:id="rId28"/>
    <p:sldId id="308" r:id="rId29"/>
    <p:sldId id="309" r:id="rId30"/>
    <p:sldId id="303" r:id="rId31"/>
    <p:sldId id="306" r:id="rId32"/>
    <p:sldId id="304" r:id="rId33"/>
    <p:sldId id="305" r:id="rId34"/>
    <p:sldId id="310" r:id="rId35"/>
    <p:sldId id="311" r:id="rId36"/>
    <p:sldId id="312" r:id="rId37"/>
    <p:sldId id="271" r:id="rId38"/>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0655" autoAdjust="0"/>
  </p:normalViewPr>
  <p:slideViewPr>
    <p:cSldViewPr snapToGrid="0">
      <p:cViewPr varScale="1">
        <p:scale>
          <a:sx n="101" d="100"/>
          <a:sy n="101" d="100"/>
        </p:scale>
        <p:origin x="906" y="10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80" d="100"/>
          <a:sy n="80" d="100"/>
        </p:scale>
        <p:origin x="4008" y="1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E280DA9D-991D-4CDB-8B5B-EC4E27FA5C71}" type="datetime1">
              <a:rPr lang="zh-CN" altLang="en-US" smtClean="0">
                <a:latin typeface="Microsoft YaHei UI" panose="020B0503020204020204" pitchFamily="34" charset="-122"/>
                <a:ea typeface="Microsoft YaHei UI" panose="020B0503020204020204" pitchFamily="34" charset="-122"/>
              </a:rPr>
              <a:t>2024/7/15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28EEFA9E-C190-4F5C-8394-BD5F1CD55C02}"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26316BE9-AEA4-43D8-9158-F75B5611E2CE}" type="datetime1">
              <a:rPr lang="en-US" altLang="zh-CN" smtClean="0"/>
              <a:pPr/>
              <a:t>7/15/2024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22289C57-55D7-40A4-A101-E74FAC7A092B}" type="slidenum">
              <a:rPr lang="en-US" altLang="zh-CN" smtClean="0"/>
              <a:pPr/>
              <a:t>‹#›</a:t>
            </a:fld>
            <a:endParaRPr lang="en-US"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zh-CN" smtClean="0"/>
              <a:t>1</a:t>
            </a:fld>
            <a:endParaRPr lang="zh-CN"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10</a:t>
            </a:fld>
            <a:endParaRPr lang="zh-CN" dirty="0"/>
          </a:p>
        </p:txBody>
      </p:sp>
    </p:spTree>
    <p:extLst>
      <p:ext uri="{BB962C8B-B14F-4D97-AF65-F5344CB8AC3E}">
        <p14:creationId xmlns:p14="http://schemas.microsoft.com/office/powerpoint/2010/main" val="23665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11</a:t>
            </a:fld>
            <a:endParaRPr lang="zh-CN" dirty="0"/>
          </a:p>
        </p:txBody>
      </p:sp>
    </p:spTree>
    <p:extLst>
      <p:ext uri="{BB962C8B-B14F-4D97-AF65-F5344CB8AC3E}">
        <p14:creationId xmlns:p14="http://schemas.microsoft.com/office/powerpoint/2010/main" val="1037647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12</a:t>
            </a:fld>
            <a:endParaRPr lang="zh-CN" dirty="0"/>
          </a:p>
        </p:txBody>
      </p:sp>
    </p:spTree>
    <p:extLst>
      <p:ext uri="{BB962C8B-B14F-4D97-AF65-F5344CB8AC3E}">
        <p14:creationId xmlns:p14="http://schemas.microsoft.com/office/powerpoint/2010/main" val="89830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13</a:t>
            </a:fld>
            <a:endParaRPr lang="zh-CN" dirty="0"/>
          </a:p>
        </p:txBody>
      </p:sp>
    </p:spTree>
    <p:extLst>
      <p:ext uri="{BB962C8B-B14F-4D97-AF65-F5344CB8AC3E}">
        <p14:creationId xmlns:p14="http://schemas.microsoft.com/office/powerpoint/2010/main" val="413271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14</a:t>
            </a:fld>
            <a:endParaRPr lang="zh-CN" dirty="0"/>
          </a:p>
        </p:txBody>
      </p:sp>
    </p:spTree>
    <p:extLst>
      <p:ext uri="{BB962C8B-B14F-4D97-AF65-F5344CB8AC3E}">
        <p14:creationId xmlns:p14="http://schemas.microsoft.com/office/powerpoint/2010/main" val="2818350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15</a:t>
            </a:fld>
            <a:endParaRPr lang="zh-CN" dirty="0"/>
          </a:p>
        </p:txBody>
      </p:sp>
    </p:spTree>
    <p:extLst>
      <p:ext uri="{BB962C8B-B14F-4D97-AF65-F5344CB8AC3E}">
        <p14:creationId xmlns:p14="http://schemas.microsoft.com/office/powerpoint/2010/main" val="309998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16</a:t>
            </a:fld>
            <a:endParaRPr lang="zh-CN" dirty="0"/>
          </a:p>
        </p:txBody>
      </p:sp>
    </p:spTree>
    <p:extLst>
      <p:ext uri="{BB962C8B-B14F-4D97-AF65-F5344CB8AC3E}">
        <p14:creationId xmlns:p14="http://schemas.microsoft.com/office/powerpoint/2010/main" val="2442312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17</a:t>
            </a:fld>
            <a:endParaRPr lang="zh-CN" dirty="0"/>
          </a:p>
        </p:txBody>
      </p:sp>
    </p:spTree>
    <p:extLst>
      <p:ext uri="{BB962C8B-B14F-4D97-AF65-F5344CB8AC3E}">
        <p14:creationId xmlns:p14="http://schemas.microsoft.com/office/powerpoint/2010/main" val="84098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18</a:t>
            </a:fld>
            <a:endParaRPr lang="zh-CN" dirty="0"/>
          </a:p>
        </p:txBody>
      </p:sp>
    </p:spTree>
    <p:extLst>
      <p:ext uri="{BB962C8B-B14F-4D97-AF65-F5344CB8AC3E}">
        <p14:creationId xmlns:p14="http://schemas.microsoft.com/office/powerpoint/2010/main" val="180662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19</a:t>
            </a:fld>
            <a:endParaRPr lang="zh-CN" dirty="0"/>
          </a:p>
        </p:txBody>
      </p:sp>
    </p:spTree>
    <p:extLst>
      <p:ext uri="{BB962C8B-B14F-4D97-AF65-F5344CB8AC3E}">
        <p14:creationId xmlns:p14="http://schemas.microsoft.com/office/powerpoint/2010/main" val="226020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zh-CN" smtClean="0"/>
              <a:t>2</a:t>
            </a:fld>
            <a:endParaRPr lang="zh-CN"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20</a:t>
            </a:fld>
            <a:endParaRPr lang="zh-CN" dirty="0"/>
          </a:p>
        </p:txBody>
      </p:sp>
    </p:spTree>
    <p:extLst>
      <p:ext uri="{BB962C8B-B14F-4D97-AF65-F5344CB8AC3E}">
        <p14:creationId xmlns:p14="http://schemas.microsoft.com/office/powerpoint/2010/main" val="479105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21</a:t>
            </a:fld>
            <a:endParaRPr lang="zh-CN" dirty="0"/>
          </a:p>
        </p:txBody>
      </p:sp>
    </p:spTree>
    <p:extLst>
      <p:ext uri="{BB962C8B-B14F-4D97-AF65-F5344CB8AC3E}">
        <p14:creationId xmlns:p14="http://schemas.microsoft.com/office/powerpoint/2010/main" val="2123668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22</a:t>
            </a:fld>
            <a:endParaRPr lang="zh-CN" dirty="0"/>
          </a:p>
        </p:txBody>
      </p:sp>
    </p:spTree>
    <p:extLst>
      <p:ext uri="{BB962C8B-B14F-4D97-AF65-F5344CB8AC3E}">
        <p14:creationId xmlns:p14="http://schemas.microsoft.com/office/powerpoint/2010/main" val="2172432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23</a:t>
            </a:fld>
            <a:endParaRPr lang="zh-CN" dirty="0"/>
          </a:p>
        </p:txBody>
      </p:sp>
    </p:spTree>
    <p:extLst>
      <p:ext uri="{BB962C8B-B14F-4D97-AF65-F5344CB8AC3E}">
        <p14:creationId xmlns:p14="http://schemas.microsoft.com/office/powerpoint/2010/main" val="1906734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24</a:t>
            </a:fld>
            <a:endParaRPr lang="zh-CN" dirty="0"/>
          </a:p>
        </p:txBody>
      </p:sp>
    </p:spTree>
    <p:extLst>
      <p:ext uri="{BB962C8B-B14F-4D97-AF65-F5344CB8AC3E}">
        <p14:creationId xmlns:p14="http://schemas.microsoft.com/office/powerpoint/2010/main" val="86343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25</a:t>
            </a:fld>
            <a:endParaRPr lang="zh-CN" dirty="0"/>
          </a:p>
        </p:txBody>
      </p:sp>
    </p:spTree>
    <p:extLst>
      <p:ext uri="{BB962C8B-B14F-4D97-AF65-F5344CB8AC3E}">
        <p14:creationId xmlns:p14="http://schemas.microsoft.com/office/powerpoint/2010/main" val="309467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26</a:t>
            </a:fld>
            <a:endParaRPr lang="zh-CN" dirty="0"/>
          </a:p>
        </p:txBody>
      </p:sp>
    </p:spTree>
    <p:extLst>
      <p:ext uri="{BB962C8B-B14F-4D97-AF65-F5344CB8AC3E}">
        <p14:creationId xmlns:p14="http://schemas.microsoft.com/office/powerpoint/2010/main" val="1754525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27</a:t>
            </a:fld>
            <a:endParaRPr lang="zh-CN" dirty="0"/>
          </a:p>
        </p:txBody>
      </p:sp>
    </p:spTree>
    <p:extLst>
      <p:ext uri="{BB962C8B-B14F-4D97-AF65-F5344CB8AC3E}">
        <p14:creationId xmlns:p14="http://schemas.microsoft.com/office/powerpoint/2010/main" val="2127200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28</a:t>
            </a:fld>
            <a:endParaRPr lang="zh-CN" dirty="0"/>
          </a:p>
        </p:txBody>
      </p:sp>
    </p:spTree>
    <p:extLst>
      <p:ext uri="{BB962C8B-B14F-4D97-AF65-F5344CB8AC3E}">
        <p14:creationId xmlns:p14="http://schemas.microsoft.com/office/powerpoint/2010/main" val="1436423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29</a:t>
            </a:fld>
            <a:endParaRPr lang="zh-CN" dirty="0"/>
          </a:p>
        </p:txBody>
      </p:sp>
    </p:spTree>
    <p:extLst>
      <p:ext uri="{BB962C8B-B14F-4D97-AF65-F5344CB8AC3E}">
        <p14:creationId xmlns:p14="http://schemas.microsoft.com/office/powerpoint/2010/main" val="77240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zh-CN" smtClean="0"/>
              <a:t>3</a:t>
            </a:fld>
            <a:endParaRPr lang="zh-CN" dirty="0"/>
          </a:p>
        </p:txBody>
      </p:sp>
    </p:spTree>
    <p:extLst>
      <p:ext uri="{BB962C8B-B14F-4D97-AF65-F5344CB8AC3E}">
        <p14:creationId xmlns:p14="http://schemas.microsoft.com/office/powerpoint/2010/main" val="2182522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30</a:t>
            </a:fld>
            <a:endParaRPr lang="zh-CN" dirty="0"/>
          </a:p>
        </p:txBody>
      </p:sp>
    </p:spTree>
    <p:extLst>
      <p:ext uri="{BB962C8B-B14F-4D97-AF65-F5344CB8AC3E}">
        <p14:creationId xmlns:p14="http://schemas.microsoft.com/office/powerpoint/2010/main" val="3574671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31</a:t>
            </a:fld>
            <a:endParaRPr lang="zh-CN" dirty="0"/>
          </a:p>
        </p:txBody>
      </p:sp>
    </p:spTree>
    <p:extLst>
      <p:ext uri="{BB962C8B-B14F-4D97-AF65-F5344CB8AC3E}">
        <p14:creationId xmlns:p14="http://schemas.microsoft.com/office/powerpoint/2010/main" val="182108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32</a:t>
            </a:fld>
            <a:endParaRPr lang="zh-CN" dirty="0"/>
          </a:p>
        </p:txBody>
      </p:sp>
    </p:spTree>
    <p:extLst>
      <p:ext uri="{BB962C8B-B14F-4D97-AF65-F5344CB8AC3E}">
        <p14:creationId xmlns:p14="http://schemas.microsoft.com/office/powerpoint/2010/main" val="479105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33</a:t>
            </a:fld>
            <a:endParaRPr lang="zh-CN" dirty="0"/>
          </a:p>
        </p:txBody>
      </p:sp>
    </p:spTree>
    <p:extLst>
      <p:ext uri="{BB962C8B-B14F-4D97-AF65-F5344CB8AC3E}">
        <p14:creationId xmlns:p14="http://schemas.microsoft.com/office/powerpoint/2010/main" val="2012118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34</a:t>
            </a:fld>
            <a:endParaRPr lang="zh-CN" dirty="0"/>
          </a:p>
        </p:txBody>
      </p:sp>
    </p:spTree>
    <p:extLst>
      <p:ext uri="{BB962C8B-B14F-4D97-AF65-F5344CB8AC3E}">
        <p14:creationId xmlns:p14="http://schemas.microsoft.com/office/powerpoint/2010/main" val="70268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4</a:t>
            </a:fld>
            <a:endParaRPr lang="zh-CN"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5</a:t>
            </a:fld>
            <a:endParaRPr lang="zh-CN" dirty="0"/>
          </a:p>
        </p:txBody>
      </p:sp>
    </p:spTree>
    <p:extLst>
      <p:ext uri="{BB962C8B-B14F-4D97-AF65-F5344CB8AC3E}">
        <p14:creationId xmlns:p14="http://schemas.microsoft.com/office/powerpoint/2010/main" val="20661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6</a:t>
            </a:fld>
            <a:endParaRPr lang="zh-CN" dirty="0"/>
          </a:p>
        </p:txBody>
      </p:sp>
    </p:spTree>
    <p:extLst>
      <p:ext uri="{BB962C8B-B14F-4D97-AF65-F5344CB8AC3E}">
        <p14:creationId xmlns:p14="http://schemas.microsoft.com/office/powerpoint/2010/main" val="102532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7</a:t>
            </a:fld>
            <a:endParaRPr lang="zh-CN" dirty="0"/>
          </a:p>
        </p:txBody>
      </p:sp>
    </p:spTree>
    <p:extLst>
      <p:ext uri="{BB962C8B-B14F-4D97-AF65-F5344CB8AC3E}">
        <p14:creationId xmlns:p14="http://schemas.microsoft.com/office/powerpoint/2010/main" val="225946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8</a:t>
            </a:fld>
            <a:endParaRPr lang="zh-CN" dirty="0"/>
          </a:p>
        </p:txBody>
      </p:sp>
    </p:spTree>
    <p:extLst>
      <p:ext uri="{BB962C8B-B14F-4D97-AF65-F5344CB8AC3E}">
        <p14:creationId xmlns:p14="http://schemas.microsoft.com/office/powerpoint/2010/main" val="99898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22289C57-55D7-40A4-A101-E74FAC7A092B}" type="slidenum">
              <a:rPr lang="en-US" altLang="zh-CN" smtClean="0"/>
              <a:t>9</a:t>
            </a:fld>
            <a:endParaRPr lang="zh-CN" dirty="0"/>
          </a:p>
        </p:txBody>
      </p:sp>
    </p:spTree>
    <p:extLst>
      <p:ext uri="{BB962C8B-B14F-4D97-AF65-F5344CB8AC3E}">
        <p14:creationId xmlns:p14="http://schemas.microsoft.com/office/powerpoint/2010/main" val="3105683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rtlCol="0" anchor="ctr">
            <a:noAutofit/>
          </a:bodyPr>
          <a:lstStyle>
            <a:lvl1pPr algn="l">
              <a:defRPr lang="zh-CN" sz="3600" spc="150" baseline="0"/>
            </a:lvl1pPr>
          </a:lstStyle>
          <a:p>
            <a:pPr rtl="0"/>
            <a:r>
              <a:rPr lang="zh-CN" dirty="0"/>
              <a:t>单击此处添加标题</a:t>
            </a:r>
          </a:p>
        </p:txBody>
      </p:sp>
      <p:pic>
        <p:nvPicPr>
          <p:cNvPr id="8" name="图形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表 1">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rtlCol="0">
            <a:normAutofit/>
          </a:bodyPr>
          <a:lstStyle>
            <a:lvl1pPr algn="l">
              <a:defRPr lang="zh-CN" sz="2400" kern="1200" spc="150" baseline="0" dirty="0">
                <a:solidFill>
                  <a:schemeClr val="tx1"/>
                </a:solidFill>
                <a:latin typeface="+mj-cs"/>
                <a:ea typeface="+mj-ea"/>
                <a:cs typeface="+mj-cs"/>
              </a:defRPr>
            </a:lvl1pPr>
          </a:lstStyle>
          <a:p>
            <a:pPr rtl="0"/>
            <a:r>
              <a:rPr lang="zh-CN" dirty="0"/>
              <a:t>单击此处添加标题</a:t>
            </a:r>
          </a:p>
        </p:txBody>
      </p:sp>
      <p:sp>
        <p:nvSpPr>
          <p:cNvPr id="3" name="内容占位符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52144"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表格占位符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rtlCol="0">
            <a:normAutofit/>
          </a:bodyPr>
          <a:lstStyle>
            <a:lvl1pPr marL="0" indent="0" algn="ctr">
              <a:buNone/>
              <a:defRPr lang="zh-CN" sz="2000"/>
            </a:lvl1pPr>
          </a:lstStyle>
          <a:p>
            <a:pPr rtl="0"/>
            <a:r>
              <a:rPr lang="zh-CN" altLang="en-US"/>
              <a:t>单击图标添加表格</a:t>
            </a:r>
            <a:endParaRPr lang="zh-CN" dirty="0"/>
          </a:p>
        </p:txBody>
      </p:sp>
      <p:sp>
        <p:nvSpPr>
          <p:cNvPr id="10" name="页脚占位符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rtlCol="0"/>
          <a:lstStyle>
            <a:lvl1pPr algn="l">
              <a:defRPr lang="zh-CN" sz="900"/>
            </a:lvl1pPr>
          </a:lstStyle>
          <a:p>
            <a:pPr rtl="0"/>
            <a:r>
              <a:rPr lang="zh-CN"/>
              <a:t>演示文稿标题</a:t>
            </a:r>
          </a:p>
        </p:txBody>
      </p:sp>
      <p:sp>
        <p:nvSpPr>
          <p:cNvPr id="11" name="幻灯片编号占位符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grpSp>
        <p:nvGrpSpPr>
          <p:cNvPr id="14" name="组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直接连接符​​(S)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S)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rtlCol="0" anchor="b">
            <a:normAutofit/>
          </a:bodyPr>
          <a:lstStyle>
            <a:lvl1pPr>
              <a:defRPr lang="zh-CN" sz="2800" kern="1200" spc="150" baseline="0" dirty="0">
                <a:solidFill>
                  <a:schemeClr val="tx1"/>
                </a:solidFill>
                <a:latin typeface="+mj-cs"/>
                <a:ea typeface="+mj-ea"/>
                <a:cs typeface="+mj-cs"/>
              </a:defRPr>
            </a:lvl1pPr>
          </a:lstStyle>
          <a:p>
            <a:pPr rtl="0"/>
            <a:r>
              <a:rPr lang="zh-CN" dirty="0"/>
              <a:t>单击此处添加标题</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rtlCol="0" anchor="ctr">
            <a:no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rtlCol="0">
            <a:normAutofit/>
          </a:bodyPr>
          <a:lstStyle>
            <a:lvl1pPr marL="285750" indent="-285750">
              <a:lnSpc>
                <a:spcPct val="100000"/>
              </a:lnSpc>
              <a:buFont typeface="Arial" panose="020B0604020202020204" pitchFamily="34" charset="0"/>
              <a:buChar char="•"/>
              <a:defRPr lang="zh-CN" sz="1800" spc="50" baseline="0"/>
            </a:lvl1pPr>
            <a:lvl2pPr marL="742950" indent="-285750">
              <a:lnSpc>
                <a:spcPct val="100000"/>
              </a:lnSpc>
              <a:buFont typeface="Arial" panose="020B0604020202020204" pitchFamily="34" charset="0"/>
              <a:buChar char="•"/>
              <a:defRPr lang="zh-CN" sz="1800" spc="50" baseline="0"/>
            </a:lvl2pPr>
            <a:lvl3pPr marL="1200150" indent="-285750">
              <a:lnSpc>
                <a:spcPct val="100000"/>
              </a:lnSpc>
              <a:buFont typeface="Arial" panose="020B0604020202020204" pitchFamily="34" charset="0"/>
              <a:buChar char="•"/>
              <a:defRPr lang="zh-CN" sz="1800" spc="50" baseline="0"/>
            </a:lvl3pPr>
            <a:lvl4pPr marL="1657350" indent="-285750">
              <a:lnSpc>
                <a:spcPct val="100000"/>
              </a:lnSpc>
              <a:buFont typeface="Arial" panose="020B0604020202020204" pitchFamily="34" charset="0"/>
              <a:buChar char="•"/>
              <a:defRPr lang="zh-CN" sz="1800" spc="50" baseline="0"/>
            </a:lvl4pPr>
            <a:lvl5pPr marL="2114550" indent="-285750">
              <a:lnSpc>
                <a:spcPct val="100000"/>
              </a:lnSpc>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rtlCol="0" anchor="ctr">
            <a:no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7" name="内容占位符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52144"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rtlCol="0"/>
          <a:lstStyle>
            <a:lvl1pPr algn="l">
              <a:defRPr lang="zh-CN" sz="900"/>
            </a:lvl1pPr>
          </a:lstStyle>
          <a:p>
            <a:pPr rtl="0"/>
            <a:r>
              <a:rPr lang="zh-CN"/>
              <a:t>演示文稿标题</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lang="zh-CN" sz="900"/>
            </a:lvl1pPr>
          </a:lstStyle>
          <a:p>
            <a:pPr rtl="0"/>
            <a:fld id="{A49DFD55-3C28-40EF-9E31-A92D2E4017FF}" type="slidenum">
              <a:rPr lang="zh-CN" smtClean="0"/>
              <a:pPr/>
              <a:t>‹#›</a:t>
            </a:fld>
            <a:endParaRPr lang="zh-CN" dirty="0"/>
          </a:p>
        </p:txBody>
      </p:sp>
      <p:pic>
        <p:nvPicPr>
          <p:cNvPr id="13" name="图形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格 2">
    <p:bg>
      <p:bgRef idx="1001">
        <a:schemeClr val="bg1"/>
      </p:bgRef>
    </p:bg>
    <p:spTree>
      <p:nvGrpSpPr>
        <p:cNvPr id="1" name=""/>
        <p:cNvGrpSpPr/>
        <p:nvPr/>
      </p:nvGrpSpPr>
      <p:grpSpPr>
        <a:xfrm>
          <a:off x="0" y="0"/>
          <a:ext cx="0" cy="0"/>
          <a:chOff x="0" y="0"/>
          <a:chExt cx="0" cy="0"/>
        </a:xfrm>
      </p:grpSpPr>
      <p:grpSp>
        <p:nvGrpSpPr>
          <p:cNvPr id="10" name="组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直接连接符​​(S)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rtlCol="0" anchor="b">
            <a:normAutofit/>
          </a:bodyPr>
          <a:lstStyle>
            <a:lvl1pPr algn="ctr">
              <a:defRPr lang="zh-CN" sz="2800" kern="1200" spc="150" baseline="0" dirty="0">
                <a:solidFill>
                  <a:schemeClr val="tx1"/>
                </a:solidFill>
                <a:latin typeface="+mj-cs"/>
                <a:ea typeface="+mj-ea"/>
                <a:cs typeface="+mj-cs"/>
              </a:defRPr>
            </a:lvl1pPr>
          </a:lstStyle>
          <a:p>
            <a:pPr rtl="0"/>
            <a:r>
              <a:rPr lang="zh-CN"/>
              <a:t>单击此处添加标题</a:t>
            </a:r>
          </a:p>
        </p:txBody>
      </p:sp>
      <p:sp>
        <p:nvSpPr>
          <p:cNvPr id="8" name="表格占位符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rtlCol="0">
            <a:normAutofit/>
          </a:bodyPr>
          <a:lstStyle>
            <a:lvl1pPr marL="0" indent="0" algn="ctr">
              <a:buNone/>
              <a:defRPr lang="zh-CN" sz="2000"/>
            </a:lvl1pPr>
          </a:lstStyle>
          <a:p>
            <a:pPr rtl="0"/>
            <a:r>
              <a:rPr lang="zh-CN" altLang="en-US"/>
              <a:t>单击图标添加表格</a:t>
            </a:r>
            <a:endParaRPr lang="zh-CN" dirty="0"/>
          </a:p>
        </p:txBody>
      </p:sp>
      <p:sp>
        <p:nvSpPr>
          <p:cNvPr id="6" name="页脚占位符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rtlCol="0"/>
          <a:lstStyle>
            <a:lvl1pPr algn="l">
              <a:defRPr lang="zh-CN" sz="900"/>
            </a:lvl1pPr>
          </a:lstStyle>
          <a:p>
            <a:pPr rtl="0"/>
            <a:r>
              <a:rPr lang="zh-CN"/>
              <a:t>演示文稿标题</a:t>
            </a:r>
          </a:p>
        </p:txBody>
      </p:sp>
      <p:sp>
        <p:nvSpPr>
          <p:cNvPr id="7" name="幻灯片编号占位符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lang="zh-CN" sz="3600" spc="150" baseline="0">
                <a:solidFill>
                  <a:schemeClr val="bg1"/>
                </a:solidFill>
              </a:defRPr>
            </a:lvl1pPr>
          </a:lstStyle>
          <a:p>
            <a:pPr rtl="0"/>
            <a:r>
              <a:rPr lang="zh-CN" dirty="0"/>
              <a:t>单击此处添加标题</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rtlCol="0">
            <a:normAutofit/>
          </a:bodyPr>
          <a:lstStyle>
            <a:lvl1pPr marL="0" indent="0" algn="l">
              <a:lnSpc>
                <a:spcPct val="150000"/>
              </a:lnSpc>
              <a:buNone/>
              <a:defRPr lang="zh-CN" sz="1800" spc="50" baseline="0">
                <a:solidFill>
                  <a:schemeClr val="bg1"/>
                </a:solidFill>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单击此处添加副标题</a:t>
            </a:r>
          </a:p>
        </p:txBody>
      </p:sp>
      <p:pic>
        <p:nvPicPr>
          <p:cNvPr id="6" name="图形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页脚占位符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rtlCol="0"/>
          <a:lstStyle>
            <a:lvl1pPr algn="l">
              <a:defRPr lang="zh-CN" sz="900"/>
            </a:lvl1pPr>
          </a:lstStyle>
          <a:p>
            <a:pPr rtl="0"/>
            <a:r>
              <a:rPr lang="zh-CN" dirty="0"/>
              <a:t>演示文稿标题</a:t>
            </a:r>
          </a:p>
        </p:txBody>
      </p:sp>
      <p:sp>
        <p:nvSpPr>
          <p:cNvPr id="11" name="幻灯片编号占位符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tx1"/>
        </a:solidFill>
        <a:effectLst/>
      </p:bgPr>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标题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rtlCol="0" anchor="b">
            <a:normAutofit/>
          </a:bodyPr>
          <a:lstStyle>
            <a:lvl1pPr>
              <a:defRPr lang="zh-CN" sz="2800" spc="150" baseline="0">
                <a:solidFill>
                  <a:schemeClr val="bg1"/>
                </a:solidFill>
              </a:defRPr>
            </a:lvl1pPr>
          </a:lstStyle>
          <a:p>
            <a:pPr rtl="0"/>
            <a:r>
              <a:rPr lang="zh-CN" dirty="0"/>
              <a:t>单击此处添加标题</a:t>
            </a:r>
          </a:p>
        </p:txBody>
      </p:sp>
      <p:sp>
        <p:nvSpPr>
          <p:cNvPr id="3" name="内容占位符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rtlCol="0">
            <a:normAutofit/>
          </a:bodyPr>
          <a:lstStyle>
            <a:lvl1pPr marL="0" indent="0">
              <a:lnSpc>
                <a:spcPct val="140000"/>
              </a:lnSpc>
              <a:spcBef>
                <a:spcPts val="1000"/>
              </a:spcBef>
              <a:buNone/>
              <a:defRPr lang="zh-CN" sz="1800">
                <a:solidFill>
                  <a:schemeClr val="bg1"/>
                </a:solidFill>
              </a:defRPr>
            </a:lvl1pPr>
            <a:lvl2pPr marL="457200" indent="0">
              <a:lnSpc>
                <a:spcPct val="140000"/>
              </a:lnSpc>
              <a:spcBef>
                <a:spcPts val="1000"/>
              </a:spcBef>
              <a:buNone/>
              <a:defRPr lang="zh-CN" sz="1800">
                <a:solidFill>
                  <a:schemeClr val="bg1"/>
                </a:solidFill>
              </a:defRPr>
            </a:lvl2pPr>
            <a:lvl3pPr marL="914400" indent="0">
              <a:lnSpc>
                <a:spcPct val="140000"/>
              </a:lnSpc>
              <a:spcBef>
                <a:spcPts val="1000"/>
              </a:spcBef>
              <a:buNone/>
              <a:defRPr lang="zh-CN" sz="1800">
                <a:solidFill>
                  <a:schemeClr val="bg1"/>
                </a:solidFill>
              </a:defRPr>
            </a:lvl3pPr>
            <a:lvl4pPr marL="1371600" indent="0">
              <a:lnSpc>
                <a:spcPct val="140000"/>
              </a:lnSpc>
              <a:spcBef>
                <a:spcPts val="1000"/>
              </a:spcBef>
              <a:buNone/>
              <a:defRPr lang="zh-CN" sz="1800">
                <a:solidFill>
                  <a:schemeClr val="bg1"/>
                </a:solidFill>
              </a:defRPr>
            </a:lvl4pPr>
            <a:lvl5pPr marL="1828800" indent="0">
              <a:lnSpc>
                <a:spcPct val="140000"/>
              </a:lnSpc>
              <a:spcBef>
                <a:spcPts val="1000"/>
              </a:spcBef>
              <a:buNone/>
              <a:defRPr lang="zh-CN" sz="1800">
                <a:solidFill>
                  <a:schemeClr val="bg1"/>
                </a:solidFill>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5" name="页脚占位符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rtlCol="0"/>
          <a:lstStyle>
            <a:lvl1pPr algn="l">
              <a:defRPr lang="zh-CN" sz="900"/>
            </a:lvl1pPr>
          </a:lstStyle>
          <a:p>
            <a:pPr rtl="0"/>
            <a:r>
              <a:rPr lang="zh-CN" dirty="0"/>
              <a:t>演示文稿标题</a:t>
            </a:r>
          </a:p>
        </p:txBody>
      </p:sp>
      <p:sp>
        <p:nvSpPr>
          <p:cNvPr id="6" name="幻灯片编号占位符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节符 1">
    <p:bg>
      <p:bgPr>
        <a:solidFill>
          <a:schemeClr val="accent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rtlCol="0" anchor="b">
            <a:noAutofit/>
          </a:bodyPr>
          <a:lstStyle>
            <a:lvl1pPr algn="l">
              <a:defRPr lang="zh-CN" sz="3600" spc="150" baseline="0">
                <a:solidFill>
                  <a:schemeClr val="tx1"/>
                </a:solidFill>
              </a:defRPr>
            </a:lvl1pPr>
          </a:lstStyle>
          <a:p>
            <a:pPr rtl="0"/>
            <a:r>
              <a:rPr lang="zh-CN" dirty="0"/>
              <a:t>单击此处添加标题</a:t>
            </a:r>
          </a:p>
        </p:txBody>
      </p:sp>
      <p:grpSp>
        <p:nvGrpSpPr>
          <p:cNvPr id="4" name="组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直接连接符​​(S)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节符 2">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rtlCol="0" anchor="b">
            <a:noAutofit/>
          </a:bodyPr>
          <a:lstStyle>
            <a:lvl1pPr algn="l">
              <a:defRPr lang="zh-CN" sz="3600" spc="150" baseline="0">
                <a:solidFill>
                  <a:schemeClr val="bg1"/>
                </a:solidFill>
              </a:defRPr>
            </a:lvl1pPr>
          </a:lstStyle>
          <a:p>
            <a:pPr rtl="0"/>
            <a:r>
              <a:rPr lang="zh-CN" dirty="0"/>
              <a:t>单击此处添加标题</a:t>
            </a:r>
          </a:p>
        </p:txBody>
      </p:sp>
      <p:cxnSp>
        <p:nvCxnSpPr>
          <p:cNvPr id="7" name="直接连接符​​(S)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图片占位符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rtlCol="0">
            <a:normAutofit/>
          </a:bodyPr>
          <a:lstStyle>
            <a:lvl1pPr marL="0" indent="0">
              <a:buNone/>
              <a:defRPr lang="zh-CN" sz="2000">
                <a:solidFill>
                  <a:schemeClr val="bg1"/>
                </a:solidFill>
              </a:defRPr>
            </a:lvl1pPr>
          </a:lstStyle>
          <a:p>
            <a:pPr rtl="0"/>
            <a:r>
              <a:rPr lang="zh-CN" altLang="en-US"/>
              <a:t>单击图标添加图片</a:t>
            </a:r>
            <a:endParaRPr lang="zh-CN"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简介">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rtlCol="0" anchor="b">
            <a:normAutofit/>
          </a:bodyPr>
          <a:lstStyle>
            <a:lvl1pPr>
              <a:defRPr lang="zh-CN" sz="2800" kern="1200" spc="150" baseline="0" dirty="0">
                <a:solidFill>
                  <a:schemeClr val="tx1"/>
                </a:solidFill>
                <a:latin typeface="+mj-cs"/>
                <a:ea typeface="+mj-ea"/>
                <a:cs typeface="+mj-cs"/>
              </a:defRPr>
            </a:lvl1pPr>
          </a:lstStyle>
          <a:p>
            <a:pPr rtl="0"/>
            <a:r>
              <a:rPr lang="zh-CN" dirty="0"/>
              <a:t>单击此处添加标题</a:t>
            </a:r>
          </a:p>
        </p:txBody>
      </p:sp>
      <p:sp>
        <p:nvSpPr>
          <p:cNvPr id="3" name="内容占位符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rtlCol="0">
            <a:normAutofit/>
          </a:bodyPr>
          <a:lstStyle>
            <a:lvl1pPr marL="0" indent="0">
              <a:lnSpc>
                <a:spcPct val="100000"/>
              </a:lnSpc>
              <a:buFont typeface="Arial" panose="020B0604020202020204" pitchFamily="34" charset="0"/>
              <a:buNone/>
              <a:defRPr lang="zh-CN" sz="1800" b="1"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43000"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grpSp>
        <p:nvGrpSpPr>
          <p:cNvPr id="9" name="组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直接连接符​​(S)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S)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S)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rtlCol="0"/>
          <a:lstStyle>
            <a:lvl1pPr algn="l">
              <a:defRPr lang="zh-CN" sz="900"/>
            </a:lvl1pPr>
          </a:lstStyle>
          <a:p>
            <a:pPr rtl="0"/>
            <a:r>
              <a:rPr lang="zh-CN" dirty="0"/>
              <a:t>演示文稿标题</a:t>
            </a:r>
          </a:p>
        </p:txBody>
      </p:sp>
      <p:sp>
        <p:nvSpPr>
          <p:cNvPr id="16" name="幻灯片编号占位符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分节符 3">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rtlCol="0" anchor="b">
            <a:noAutofit/>
          </a:bodyPr>
          <a:lstStyle>
            <a:lvl1pPr algn="l">
              <a:defRPr lang="zh-CN" sz="3600" spc="150" baseline="0">
                <a:solidFill>
                  <a:schemeClr val="bg1"/>
                </a:solidFill>
              </a:defRPr>
            </a:lvl1pPr>
          </a:lstStyle>
          <a:p>
            <a:pPr rtl="0"/>
            <a:r>
              <a:rPr lang="zh-CN" dirty="0"/>
              <a:t>单击此处添加标题</a:t>
            </a:r>
          </a:p>
        </p:txBody>
      </p:sp>
      <p:pic>
        <p:nvPicPr>
          <p:cNvPr id="4" name="图形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1">
    <p:bg>
      <p:bgPr>
        <a:solidFill>
          <a:schemeClr val="accent1"/>
        </a:solidFill>
        <a:effectLst/>
      </p:bgPr>
    </p:bg>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rtlCol="0" anchor="b">
            <a:normAutofit/>
          </a:bodyPr>
          <a:lstStyle>
            <a:lvl1pPr>
              <a:defRPr lang="zh-CN" sz="2800" kern="1200" spc="150" baseline="0" dirty="0">
                <a:solidFill>
                  <a:schemeClr val="tx1"/>
                </a:solidFill>
                <a:latin typeface="+mj-cs"/>
                <a:ea typeface="+mj-ea"/>
                <a:cs typeface="+mj-cs"/>
              </a:defRPr>
            </a:lvl1pPr>
          </a:lstStyle>
          <a:p>
            <a:pPr rtl="0"/>
            <a:r>
              <a:rPr lang="zh-CN" dirty="0"/>
              <a:t>单击此处添加标题</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rtlCol="0" anchor="t">
            <a:norm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7" name="内容占位符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43000"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rtlCol="0" anchor="t">
            <a:norm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9" name="内容占位符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43000"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3" name="页脚占位符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rtlCol="0"/>
          <a:lstStyle>
            <a:lvl1pPr algn="l">
              <a:defRPr lang="zh-CN" sz="900"/>
            </a:lvl1pPr>
          </a:lstStyle>
          <a:p>
            <a:pPr rtl="0"/>
            <a:r>
              <a:rPr lang="zh-CN"/>
              <a:t>演示文稿标题</a:t>
            </a:r>
          </a:p>
        </p:txBody>
      </p:sp>
      <p:sp>
        <p:nvSpPr>
          <p:cNvPr id="14" name="幻灯片编号占位符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2">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rtlCol="0" anchor="b">
            <a:normAutofit/>
          </a:bodyPr>
          <a:lstStyle>
            <a:lvl1pPr>
              <a:defRPr lang="zh-CN" sz="2800" kern="1200" spc="150" baseline="0" dirty="0">
                <a:solidFill>
                  <a:schemeClr val="tx1"/>
                </a:solidFill>
                <a:latin typeface="+mj-cs"/>
                <a:ea typeface="+mj-ea"/>
                <a:cs typeface="+mj-cs"/>
              </a:defRPr>
            </a:lvl1pPr>
          </a:lstStyle>
          <a:p>
            <a:pPr rtl="0"/>
            <a:r>
              <a:rPr lang="zh-CN" dirty="0"/>
              <a:t>单击此处添加标题</a:t>
            </a:r>
          </a:p>
        </p:txBody>
      </p:sp>
      <p:grpSp>
        <p:nvGrpSpPr>
          <p:cNvPr id="10" name="组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直接连接符​​(S)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占位符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rtlCol="0" anchor="t">
            <a:norm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5" name="内容占位符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rtlCol="0">
            <a:normAutofit/>
          </a:bodyPr>
          <a:lstStyle>
            <a:lvl1pPr marL="283464" indent="-283464">
              <a:lnSpc>
                <a:spcPct val="100000"/>
              </a:lnSpc>
              <a:buFont typeface="+mj-lt"/>
              <a:buAutoNum type="arabicPeriod"/>
              <a:defRPr lang="zh-CN" sz="1800" b="0" spc="50" baseline="0"/>
            </a:lvl1pPr>
            <a:lvl2pPr marL="566928" indent="-342900">
              <a:lnSpc>
                <a:spcPct val="100000"/>
              </a:lnSpc>
              <a:spcBef>
                <a:spcPts val="1000"/>
              </a:spcBef>
              <a:buFont typeface="+mj-lt"/>
              <a:buAutoNum type="alphaLcPeriod"/>
              <a:defRPr lang="zh-CN" sz="1800" spc="50" baseline="0"/>
            </a:lvl2pPr>
            <a:lvl3pPr marL="850392" indent="-342900">
              <a:lnSpc>
                <a:spcPct val="100000"/>
              </a:lnSpc>
              <a:spcBef>
                <a:spcPts val="1000"/>
              </a:spcBef>
              <a:buFont typeface="+mj-lt"/>
              <a:buAutoNum type="arabicParenR"/>
              <a:defRPr lang="zh-CN" sz="1800" spc="50" baseline="0"/>
            </a:lvl3pPr>
            <a:lvl4pPr marL="1042416" indent="-342900">
              <a:lnSpc>
                <a:spcPct val="100000"/>
              </a:lnSpc>
              <a:spcBef>
                <a:spcPts val="1000"/>
              </a:spcBef>
              <a:buFont typeface="+mj-lt"/>
              <a:buAutoNum type="alphaLcParenR"/>
              <a:defRPr lang="zh-CN" sz="1800" spc="50" baseline="0"/>
            </a:lvl4pPr>
            <a:lvl5pPr marL="1074420" indent="-400050">
              <a:lnSpc>
                <a:spcPct val="100000"/>
              </a:lnSpc>
              <a:spcBef>
                <a:spcPts val="1000"/>
              </a:spcBef>
              <a:buFont typeface="+mj-lt"/>
              <a:buAutoNum type="romanLcPeriod"/>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7" name="文本占位符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rtlCol="0" anchor="t">
            <a:normAutofit/>
          </a:bodyPr>
          <a:lstStyle>
            <a:lvl1pPr marL="0" indent="0">
              <a:buNone/>
              <a:defRPr lang="zh-CN" sz="1800" b="1" kern="1200" spc="50" baseline="0" dirty="0" smtClean="0">
                <a:solidFill>
                  <a:schemeClr val="tx1"/>
                </a:solidFill>
                <a:latin typeface="+mj-cs"/>
                <a:ea typeface="+mj-ea"/>
                <a:cs typeface="+mj-cs"/>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dirty="0"/>
              <a:t>单击此处添加文本</a:t>
            </a:r>
          </a:p>
        </p:txBody>
      </p:sp>
      <p:sp>
        <p:nvSpPr>
          <p:cNvPr id="3" name="内容占位符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43000"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9" name="页脚占位符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rtlCol="0"/>
          <a:lstStyle>
            <a:lvl1pPr algn="l">
              <a:defRPr lang="zh-CN" sz="900"/>
            </a:lvl1pPr>
          </a:lstStyle>
          <a:p>
            <a:pPr rtl="0"/>
            <a:r>
              <a:rPr lang="zh-CN"/>
              <a:t>演示文稿标题</a:t>
            </a:r>
          </a:p>
        </p:txBody>
      </p:sp>
      <p:sp>
        <p:nvSpPr>
          <p:cNvPr id="20" name="幻灯片编号占位符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摘要">
    <p:spTree>
      <p:nvGrpSpPr>
        <p:cNvPr id="1" name=""/>
        <p:cNvGrpSpPr/>
        <p:nvPr/>
      </p:nvGrpSpPr>
      <p:grpSpPr>
        <a:xfrm>
          <a:off x="0" y="0"/>
          <a:ext cx="0" cy="0"/>
          <a:chOff x="0" y="0"/>
          <a:chExt cx="0" cy="0"/>
        </a:xfrm>
      </p:grpSpPr>
      <p:cxnSp>
        <p:nvCxnSpPr>
          <p:cNvPr id="11" name="直接连接符​​(S)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rtlCol="0" anchor="b">
            <a:normAutofit/>
          </a:bodyPr>
          <a:lstStyle>
            <a:lvl1pPr>
              <a:defRPr lang="zh-CN" sz="2800" kern="1200" spc="150" baseline="0" dirty="0">
                <a:solidFill>
                  <a:schemeClr val="tx1"/>
                </a:solidFill>
                <a:latin typeface="+mj-cs"/>
                <a:ea typeface="+mj-ea"/>
                <a:cs typeface="+mj-cs"/>
              </a:defRPr>
            </a:lvl1pPr>
          </a:lstStyle>
          <a:p>
            <a:pPr rtl="0"/>
            <a:r>
              <a:rPr lang="zh-CN" dirty="0"/>
              <a:t>单击此处添加标题</a:t>
            </a:r>
          </a:p>
        </p:txBody>
      </p:sp>
      <p:sp>
        <p:nvSpPr>
          <p:cNvPr id="13" name="图片占位符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rtlCol="0">
            <a:normAutofit/>
          </a:bodyPr>
          <a:lstStyle>
            <a:lvl1pPr marL="0" indent="0" algn="l">
              <a:buNone/>
              <a:defRPr lang="zh-CN" sz="2000">
                <a:solidFill>
                  <a:schemeClr val="tx1"/>
                </a:solidFill>
              </a:defRPr>
            </a:lvl1pPr>
          </a:lstStyle>
          <a:p>
            <a:pPr rtl="0"/>
            <a:r>
              <a:rPr lang="zh-CN" altLang="en-US"/>
              <a:t>单击图标添加图片</a:t>
            </a:r>
            <a:endParaRPr lang="zh-CN" dirty="0"/>
          </a:p>
        </p:txBody>
      </p:sp>
      <p:sp>
        <p:nvSpPr>
          <p:cNvPr id="4" name="页脚占位符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rtlCol="0"/>
          <a:lstStyle>
            <a:lvl1pPr algn="l">
              <a:defRPr lang="zh-CN" sz="900"/>
            </a:lvl1pPr>
          </a:lstStyle>
          <a:p>
            <a:pPr rtl="0"/>
            <a:r>
              <a:rPr lang="zh-CN"/>
              <a:t>演示文稿标题</a:t>
            </a:r>
          </a:p>
        </p:txBody>
      </p:sp>
      <p:sp>
        <p:nvSpPr>
          <p:cNvPr id="5" name="幻灯片编号占位符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rtlCol="0"/>
          <a:lstStyle>
            <a:lvl1pPr>
              <a:defRPr lang="zh-CN" sz="900"/>
            </a:lvl1pPr>
          </a:lstStyle>
          <a:p>
            <a:pPr rtl="0"/>
            <a:fld id="{A49DFD55-3C28-40EF-9E31-A92D2E4017FF}" type="slidenum">
              <a:rPr lang="zh-CN" smtClean="0"/>
              <a:pPr/>
              <a:t>‹#›</a:t>
            </a:fld>
            <a:endParaRPr lang="zh-CN" dirty="0"/>
          </a:p>
        </p:txBody>
      </p:sp>
      <p:sp>
        <p:nvSpPr>
          <p:cNvPr id="8" name="内容占位符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rtlCol="0">
            <a:normAutofit/>
          </a:bodyPr>
          <a:lstStyle>
            <a:lvl1pPr marL="0" indent="0">
              <a:lnSpc>
                <a:spcPct val="100000"/>
              </a:lnSpc>
              <a:buFont typeface="Arial" panose="020B0604020202020204" pitchFamily="34" charset="0"/>
              <a:buNone/>
              <a:defRPr lang="zh-CN" sz="1800" b="0" spc="50" baseline="0"/>
            </a:lvl1pPr>
            <a:lvl2pPr marL="283464" indent="-285750">
              <a:lnSpc>
                <a:spcPct val="100000"/>
              </a:lnSpc>
              <a:spcBef>
                <a:spcPts val="1000"/>
              </a:spcBef>
              <a:buFont typeface="Arial" panose="020B0604020202020204" pitchFamily="34" charset="0"/>
              <a:buChar char="•"/>
              <a:defRPr lang="zh-CN" sz="1800" spc="50" baseline="0"/>
            </a:lvl2pPr>
            <a:lvl3pPr marL="566928" indent="-285750">
              <a:lnSpc>
                <a:spcPct val="100000"/>
              </a:lnSpc>
              <a:spcBef>
                <a:spcPts val="1000"/>
              </a:spcBef>
              <a:buFont typeface="Arial" panose="020B0604020202020204" pitchFamily="34" charset="0"/>
              <a:buChar char="•"/>
              <a:defRPr lang="zh-CN" sz="1800" spc="50" baseline="0"/>
            </a:lvl3pPr>
            <a:lvl4pPr marL="859536" indent="-285750">
              <a:lnSpc>
                <a:spcPct val="100000"/>
              </a:lnSpc>
              <a:spcBef>
                <a:spcPts val="1000"/>
              </a:spcBef>
              <a:buFont typeface="Arial" panose="020B0604020202020204" pitchFamily="34" charset="0"/>
              <a:buChar char="•"/>
              <a:defRPr lang="zh-CN" sz="1800" spc="50" baseline="0"/>
            </a:lvl4pPr>
            <a:lvl5pPr marL="1152144" indent="-285750">
              <a:lnSpc>
                <a:spcPct val="100000"/>
              </a:lnSpc>
              <a:spcBef>
                <a:spcPts val="1000"/>
              </a:spcBef>
              <a:buFont typeface="Arial" panose="020B0604020202020204" pitchFamily="34" charset="0"/>
              <a:buChar char="•"/>
              <a:defRPr lang="zh-CN" sz="1800" spc="50" baseline="0"/>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zh-CN"/>
            </a:defPPr>
          </a:lstStyle>
          <a:p>
            <a:pPr rtl="0"/>
            <a:r>
              <a:rPr lang="zh-CN" dirty="0"/>
              <a:t>单击此处编辑母版标题样式</a:t>
            </a:r>
          </a:p>
        </p:txBody>
      </p:sp>
      <p:sp>
        <p:nvSpPr>
          <p:cNvPr id="3" name="文本占位符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 name="日期占位符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zh-CN" sz="1200">
                <a:solidFill>
                  <a:schemeClr val="tx1">
                    <a:tint val="75000"/>
                  </a:schemeClr>
                </a:solidFill>
              </a:defRPr>
            </a:lvl1pPr>
          </a:lstStyle>
          <a:p>
            <a:pPr rtl="0"/>
            <a:endParaRPr lang="zh-CN" dirty="0"/>
          </a:p>
        </p:txBody>
      </p:sp>
      <p:sp>
        <p:nvSpPr>
          <p:cNvPr id="5" name="页脚占位符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zh-CN" sz="1200">
                <a:solidFill>
                  <a:schemeClr val="tx1">
                    <a:tint val="75000"/>
                  </a:schemeClr>
                </a:solidFill>
              </a:defRPr>
            </a:lvl1pPr>
          </a:lstStyle>
          <a:p>
            <a:pPr rtl="0"/>
            <a:r>
              <a:rPr lang="zh-CN" dirty="0"/>
              <a:t>演示文稿标题</a:t>
            </a:r>
          </a:p>
        </p:txBody>
      </p:sp>
      <p:sp>
        <p:nvSpPr>
          <p:cNvPr id="6" name="幻灯片编号占位符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zh-CN" sz="1200">
                <a:solidFill>
                  <a:schemeClr val="tx1">
                    <a:tint val="75000"/>
                  </a:schemeClr>
                </a:solidFill>
              </a:defRPr>
            </a:lvl1pPr>
          </a:lstStyle>
          <a:p>
            <a:pPr rtl="0"/>
            <a:fld id="{A49DFD55-3C28-40EF-9E31-A92D2E4017FF}" type="slidenum">
              <a:rPr lang="zh-CN" smtClean="0"/>
              <a:t>‹#›</a:t>
            </a:fld>
            <a:endParaRPr lang="zh-CN"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lang="zh-CN" sz="4400" kern="1200" cap="all" baseline="0">
          <a:solidFill>
            <a:schemeClr val="tx1"/>
          </a:solidFill>
          <a:latin typeface="+mj-cs"/>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sz="2800" kern="1200">
          <a:solidFill>
            <a:schemeClr val="tx1"/>
          </a:solidFill>
          <a:latin typeface="+mn-c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sz="2400" kern="1200">
          <a:solidFill>
            <a:schemeClr val="tx1"/>
          </a:solidFill>
          <a:latin typeface="+mn-c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sz="2000" kern="1200">
          <a:solidFill>
            <a:schemeClr val="tx1"/>
          </a:solidFill>
          <a:latin typeface="+mn-c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9pPr>
    </p:bodyStyle>
    <p:otherStyle>
      <a:defPPr>
        <a:defRPr lang="zh-CN"/>
      </a:defPPr>
      <a:lvl1pPr marL="0" algn="l" defTabSz="914400" rtl="0" eaLnBrk="1" latinLnBrk="0" hangingPunct="1">
        <a:defRPr lang="zh-CN" sz="1800" kern="1200">
          <a:solidFill>
            <a:schemeClr val="tx1"/>
          </a:solidFill>
          <a:latin typeface="+mn-cs"/>
          <a:ea typeface="+mn-ea"/>
          <a:cs typeface="+mn-cs"/>
        </a:defRPr>
      </a:lvl1pPr>
      <a:lvl2pPr marL="457200" algn="l" defTabSz="914400" rtl="0" eaLnBrk="1" latinLnBrk="0" hangingPunct="1">
        <a:defRPr lang="zh-CN" sz="1800" kern="1200">
          <a:solidFill>
            <a:schemeClr val="tx1"/>
          </a:solidFill>
          <a:latin typeface="+mn-cs"/>
          <a:ea typeface="+mn-ea"/>
          <a:cs typeface="+mn-cs"/>
        </a:defRPr>
      </a:lvl2pPr>
      <a:lvl3pPr marL="914400" algn="l" defTabSz="914400" rtl="0" eaLnBrk="1" latinLnBrk="0" hangingPunct="1">
        <a:defRPr lang="zh-CN" sz="1800" kern="1200">
          <a:solidFill>
            <a:schemeClr val="tx1"/>
          </a:solidFill>
          <a:latin typeface="+mn-cs"/>
          <a:ea typeface="+mn-ea"/>
          <a:cs typeface="+mn-cs"/>
        </a:defRPr>
      </a:lvl3pPr>
      <a:lvl4pPr marL="1371600" algn="l" defTabSz="914400" rtl="0" eaLnBrk="1" latinLnBrk="0" hangingPunct="1">
        <a:defRPr lang="zh-CN" sz="1800" kern="1200">
          <a:solidFill>
            <a:schemeClr val="tx1"/>
          </a:solidFill>
          <a:latin typeface="+mn-cs"/>
          <a:ea typeface="+mn-ea"/>
          <a:cs typeface="+mn-cs"/>
        </a:defRPr>
      </a:lvl4pPr>
      <a:lvl5pPr marL="1828800" algn="l" defTabSz="914400" rtl="0" eaLnBrk="1" latinLnBrk="0" hangingPunct="1">
        <a:defRPr lang="zh-CN" sz="1800" kern="1200">
          <a:solidFill>
            <a:schemeClr val="tx1"/>
          </a:solidFill>
          <a:latin typeface="+mn-cs"/>
          <a:ea typeface="+mn-ea"/>
          <a:cs typeface="+mn-cs"/>
        </a:defRPr>
      </a:lvl5pPr>
      <a:lvl6pPr marL="2286000" algn="l" defTabSz="914400" rtl="0" eaLnBrk="1" latinLnBrk="0" hangingPunct="1">
        <a:defRPr lang="zh-CN" sz="1800" kern="1200">
          <a:solidFill>
            <a:schemeClr val="tx1"/>
          </a:solidFill>
          <a:latin typeface="+mn-cs"/>
          <a:ea typeface="+mn-ea"/>
          <a:cs typeface="+mn-cs"/>
        </a:defRPr>
      </a:lvl6pPr>
      <a:lvl7pPr marL="2743200" algn="l" defTabSz="914400" rtl="0" eaLnBrk="1" latinLnBrk="0" hangingPunct="1">
        <a:defRPr lang="zh-CN" sz="1800" kern="1200">
          <a:solidFill>
            <a:schemeClr val="tx1"/>
          </a:solidFill>
          <a:latin typeface="+mn-cs"/>
          <a:ea typeface="+mn-ea"/>
          <a:cs typeface="+mn-cs"/>
        </a:defRPr>
      </a:lvl7pPr>
      <a:lvl8pPr marL="3200400" algn="l" defTabSz="914400" rtl="0" eaLnBrk="1" latinLnBrk="0" hangingPunct="1">
        <a:defRPr lang="zh-CN" sz="1800" kern="1200">
          <a:solidFill>
            <a:schemeClr val="tx1"/>
          </a:solidFill>
          <a:latin typeface="+mn-cs"/>
          <a:ea typeface="+mn-ea"/>
          <a:cs typeface="+mn-cs"/>
        </a:defRPr>
      </a:lvl8pPr>
      <a:lvl9pPr marL="3657600" algn="l" defTabSz="914400" rtl="0" eaLnBrk="1" latinLnBrk="0" hangingPunct="1">
        <a:defRPr lang="zh-CN" sz="1800" kern="1200">
          <a:solidFill>
            <a:schemeClr val="tx1"/>
          </a:solidFill>
          <a:latin typeface="+mn-cs"/>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hyperlink" Target="http://www.baidu.com/link?url=x7EcxXtuOPv3m7TtoddgyIWxveGh85OvR9sPawjPaMZnYHVyDQBrTfRHJEyhLuWxae12mjQZlqkk2fFanCBLSrCc9GgEuzmqGDiwsRZB0uiVvWaDKsZbTi7DzzeF0FVZY7NlhEkckallxchdLzkAkiFk7YfubOirXi67Ccgo0T_Nv6_q229zLN65sVcit-Cal-nK9jDrMjD7cmGYnzU_IuqAE3gW_NHUng4cywyUah6GAlaVafbpQusmEjl5xKiYHazK2mCQrUWl___Geyt3pjNY9lbnGlnSF1aHfYLz4lYgmuhBVwloIcGbkl5u3MVIKJC_cIeBWccV7aYY5lgDbEyo70hSjhXz4cO2UzmSiaPONlGpWDK2WS6Reel_UsxsaUekk1PTq9hqgfU4KbTWDjrNath7mCjUaWrJSKuwZyTUdYhyzTl7KhJPlu__xxy49zXNTEc5_EIC3s56OOfg9K"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rtlCol="0" anchor="ctr"/>
          <a:lstStyle>
            <a:defPPr>
              <a:defRPr lang="zh-CN"/>
            </a:defPPr>
          </a:lstStyle>
          <a:p>
            <a:pPr rtl="0"/>
            <a:r>
              <a:rPr lang="zh-CN" altLang="en-US" dirty="0"/>
              <a:t>动态规划</a:t>
            </a:r>
            <a:endParaRPr lang="zh-CN"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5222C81-5BAA-D73E-14B8-32A5FCE087E0}"/>
              </a:ext>
            </a:extLst>
          </p:cNvPr>
          <p:cNvSpPr txBox="1"/>
          <p:nvPr/>
        </p:nvSpPr>
        <p:spPr>
          <a:xfrm>
            <a:off x="685800" y="295275"/>
            <a:ext cx="7286625" cy="646331"/>
          </a:xfrm>
          <a:prstGeom prst="rect">
            <a:avLst/>
          </a:prstGeom>
          <a:noFill/>
        </p:spPr>
        <p:txBody>
          <a:bodyPr wrap="square" rtlCol="0">
            <a:spAutoFit/>
          </a:bodyPr>
          <a:lstStyle/>
          <a:p>
            <a:r>
              <a:rPr lang="en-US" altLang="zh-CN" sz="3600" i="0" dirty="0">
                <a:effectLst/>
                <a:latin typeface="Microsoft YaHei UI (正文)"/>
              </a:rPr>
              <a:t>P1782 </a:t>
            </a:r>
            <a:r>
              <a:rPr lang="zh-CN" altLang="en-US" sz="3600" i="0" dirty="0">
                <a:effectLst/>
                <a:latin typeface="Microsoft YaHei UI (正文)"/>
              </a:rPr>
              <a:t>旅行商的背包</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9E4C47-D225-58B4-5FA1-0D3E5EF62FDF}"/>
                  </a:ext>
                </a:extLst>
              </p:cNvPr>
              <p:cNvSpPr txBox="1"/>
              <p:nvPr/>
            </p:nvSpPr>
            <p:spPr>
              <a:xfrm>
                <a:off x="685800" y="1485899"/>
                <a:ext cx="10744200" cy="4154984"/>
              </a:xfrm>
              <a:prstGeom prst="rect">
                <a:avLst/>
              </a:prstGeom>
              <a:noFill/>
            </p:spPr>
            <p:txBody>
              <a:bodyPr wrap="square" rtlCol="0">
                <a:spAutoFit/>
              </a:bodyPr>
              <a:lstStyle/>
              <a:p>
                <a:r>
                  <a:rPr lang="zh-CN" altLang="en-US" sz="2400" b="0" dirty="0">
                    <a:effectLst/>
                    <a:latin typeface="Consolas" panose="020B0609020204030204" pitchFamily="49" charset="0"/>
                  </a:rPr>
                  <a:t>小 </a:t>
                </a:r>
                <a:r>
                  <a:rPr lang="en-US" altLang="zh-CN" sz="2400" b="0" dirty="0">
                    <a:effectLst/>
                    <a:latin typeface="Consolas" panose="020B0609020204030204" pitchFamily="49" charset="0"/>
                  </a:rPr>
                  <a:t>S </a:t>
                </a:r>
                <a:r>
                  <a:rPr lang="zh-CN" altLang="en-US" sz="2400" b="0" dirty="0">
                    <a:effectLst/>
                    <a:latin typeface="Consolas" panose="020B0609020204030204" pitchFamily="49" charset="0"/>
                  </a:rPr>
                  <a:t>坚信任何问题都可以在多项式时间内解决，于是他准备亲自去当一回旅行商。在出发之前，他购进了一些物品。这些物品共有 </a:t>
                </a:r>
                <a:r>
                  <a:rPr lang="en-US" altLang="zh-CN" sz="2400" b="0" dirty="0">
                    <a:effectLst/>
                    <a:latin typeface="Consolas" panose="020B0609020204030204" pitchFamily="49" charset="0"/>
                  </a:rPr>
                  <a:t>n </a:t>
                </a:r>
                <a:r>
                  <a:rPr lang="zh-CN" altLang="en-US" sz="2400" b="0" dirty="0">
                    <a:effectLst/>
                    <a:latin typeface="Consolas" panose="020B0609020204030204" pitchFamily="49" charset="0"/>
                  </a:rPr>
                  <a:t>种，第 </a:t>
                </a:r>
                <a:r>
                  <a:rPr lang="en-US" altLang="zh-CN" sz="2400" b="0" dirty="0" err="1">
                    <a:effectLst/>
                    <a:latin typeface="Consolas" panose="020B0609020204030204" pitchFamily="49" charset="0"/>
                  </a:rPr>
                  <a:t>i</a:t>
                </a:r>
                <a:r>
                  <a:rPr lang="en-US" altLang="zh-CN" sz="2400" b="0" dirty="0">
                    <a:effectLst/>
                    <a:latin typeface="Consolas" panose="020B0609020204030204" pitchFamily="49" charset="0"/>
                  </a:rPr>
                  <a:t> </a:t>
                </a:r>
                <a:r>
                  <a:rPr lang="zh-CN" altLang="en-US" sz="2400" b="0" dirty="0">
                    <a:effectLst/>
                    <a:latin typeface="Consolas" panose="020B0609020204030204" pitchFamily="49" charset="0"/>
                  </a:rPr>
                  <a:t>种体积为 </a:t>
                </a:r>
                <a:r>
                  <a:rPr lang="en-US" altLang="zh-CN" sz="2400" b="0" dirty="0" err="1">
                    <a:effectLst/>
                    <a:latin typeface="Consolas" panose="020B0609020204030204" pitchFamily="49" charset="0"/>
                  </a:rPr>
                  <a:t>V_i</a:t>
                </a:r>
                <a:r>
                  <a:rPr lang="zh-CN" altLang="en-US" sz="2400" b="0" dirty="0">
                    <a:effectLst/>
                    <a:latin typeface="Consolas" panose="020B0609020204030204" pitchFamily="49" charset="0"/>
                  </a:rPr>
                  <a:t>，价值为 </a:t>
                </a:r>
                <a:r>
                  <a:rPr lang="en-US" altLang="zh-CN" sz="2400" b="0" dirty="0" err="1">
                    <a:effectLst/>
                    <a:latin typeface="Consolas" panose="020B0609020204030204" pitchFamily="49" charset="0"/>
                  </a:rPr>
                  <a:t>W_i</a:t>
                </a:r>
                <a:r>
                  <a:rPr lang="zh-CN" altLang="en-US" sz="2400" b="0" dirty="0">
                    <a:effectLst/>
                    <a:latin typeface="Consolas" panose="020B0609020204030204" pitchFamily="49" charset="0"/>
                  </a:rPr>
                  <a:t>，共有 </a:t>
                </a:r>
                <a:r>
                  <a:rPr lang="en-US" altLang="zh-CN" sz="2400" b="0" dirty="0" err="1">
                    <a:effectLst/>
                    <a:latin typeface="Consolas" panose="020B0609020204030204" pitchFamily="49" charset="0"/>
                  </a:rPr>
                  <a:t>D_i</a:t>
                </a:r>
                <a:r>
                  <a:rPr lang="en-US" altLang="zh-CN" sz="2400" b="0" dirty="0">
                    <a:effectLst/>
                    <a:latin typeface="Consolas" panose="020B0609020204030204" pitchFamily="49" charset="0"/>
                  </a:rPr>
                  <a:t> </a:t>
                </a:r>
                <a:r>
                  <a:rPr lang="zh-CN" altLang="en-US" sz="2400" b="0" dirty="0">
                    <a:effectLst/>
                    <a:latin typeface="Consolas" panose="020B0609020204030204" pitchFamily="49" charset="0"/>
                  </a:rPr>
                  <a:t>件。他的背包体积是 </a:t>
                </a:r>
                <a:r>
                  <a:rPr lang="en-US" altLang="zh-CN" sz="2400" b="0" dirty="0">
                    <a:effectLst/>
                    <a:latin typeface="Consolas" panose="020B0609020204030204" pitchFamily="49" charset="0"/>
                  </a:rPr>
                  <a:t>C</a:t>
                </a:r>
                <a:r>
                  <a:rPr lang="zh-CN" altLang="en-US" sz="2400" b="0" dirty="0">
                    <a:effectLst/>
                    <a:latin typeface="Consolas" panose="020B0609020204030204" pitchFamily="49" charset="0"/>
                  </a:rPr>
                  <a:t>。怎样装才能获得尽量多的收益呢？作为一名大神犇，他轻而易举的解决了这个问题。然而，就在他出发前，他又收到了一批奇货。这些货共有 </a:t>
                </a:r>
                <a:r>
                  <a:rPr lang="en-US" altLang="zh-CN" sz="2400" b="0" dirty="0">
                    <a:effectLst/>
                    <a:latin typeface="Consolas" panose="020B0609020204030204" pitchFamily="49" charset="0"/>
                  </a:rPr>
                  <a:t>m </a:t>
                </a:r>
                <a:r>
                  <a:rPr lang="zh-CN" altLang="en-US" sz="2400" b="0" dirty="0">
                    <a:effectLst/>
                    <a:latin typeface="Consolas" panose="020B0609020204030204" pitchFamily="49" charset="0"/>
                  </a:rPr>
                  <a:t>件，第 </a:t>
                </a:r>
                <a:r>
                  <a:rPr lang="en-US" altLang="zh-CN" sz="2400" b="0" dirty="0" err="1">
                    <a:effectLst/>
                    <a:latin typeface="Consolas" panose="020B0609020204030204" pitchFamily="49" charset="0"/>
                  </a:rPr>
                  <a:t>i</a:t>
                </a:r>
                <a:r>
                  <a:rPr lang="en-US" altLang="zh-CN" sz="2400" b="0" dirty="0">
                    <a:effectLst/>
                    <a:latin typeface="Consolas" panose="020B0609020204030204" pitchFamily="49" charset="0"/>
                  </a:rPr>
                  <a:t> </a:t>
                </a:r>
                <a:r>
                  <a:rPr lang="zh-CN" altLang="en-US" sz="2400" b="0" dirty="0">
                    <a:effectLst/>
                    <a:latin typeface="Consolas" panose="020B0609020204030204" pitchFamily="49" charset="0"/>
                  </a:rPr>
                  <a:t>件的价值 </a:t>
                </a:r>
                <a:r>
                  <a:rPr lang="en-US" altLang="zh-CN" sz="2400" b="0" dirty="0" err="1">
                    <a:effectLst/>
                    <a:latin typeface="Consolas" panose="020B0609020204030204" pitchFamily="49" charset="0"/>
                  </a:rPr>
                  <a:t>Y_i</a:t>
                </a:r>
                <a:r>
                  <a:rPr lang="en-US" altLang="zh-CN" sz="2400" b="0" dirty="0">
                    <a:effectLst/>
                    <a:latin typeface="Consolas" panose="020B0609020204030204" pitchFamily="49" charset="0"/>
                  </a:rPr>
                  <a:t> </a:t>
                </a:r>
                <a:r>
                  <a:rPr lang="zh-CN" altLang="en-US" sz="2400" b="0" dirty="0">
                    <a:effectLst/>
                    <a:latin typeface="Consolas" panose="020B0609020204030204" pitchFamily="49" charset="0"/>
                  </a:rPr>
                  <a:t>与分配的体积 </a:t>
                </a:r>
                <a:r>
                  <a:rPr lang="en-US" altLang="zh-CN" sz="2400" b="0" dirty="0" err="1">
                    <a:effectLst/>
                    <a:latin typeface="Consolas" panose="020B0609020204030204" pitchFamily="49" charset="0"/>
                  </a:rPr>
                  <a:t>X_i</a:t>
                </a:r>
                <a:r>
                  <a:rPr lang="en-US" altLang="zh-CN" sz="2400" b="0" dirty="0">
                    <a:effectLst/>
                    <a:latin typeface="Consolas" panose="020B0609020204030204" pitchFamily="49" charset="0"/>
                  </a:rPr>
                  <a:t> </a:t>
                </a:r>
                <a:r>
                  <a:rPr lang="zh-CN" altLang="en-US" sz="2400" b="0" dirty="0">
                    <a:effectLst/>
                    <a:latin typeface="Consolas" panose="020B0609020204030204" pitchFamily="49" charset="0"/>
                  </a:rPr>
                  <a:t>之间的关系为：</a:t>
                </a:r>
                <a:r>
                  <a:rPr lang="en-US" altLang="zh-CN" sz="2400" b="0" dirty="0" err="1">
                    <a:effectLst/>
                    <a:latin typeface="Consolas" panose="020B0609020204030204" pitchFamily="49" charset="0"/>
                  </a:rPr>
                  <a:t>Y_i</a:t>
                </a:r>
                <a:r>
                  <a:rPr lang="en-US" altLang="zh-CN" sz="2400" b="0" dirty="0">
                    <a:effectLst/>
                    <a:latin typeface="Consolas" panose="020B0609020204030204" pitchFamily="49" charset="0"/>
                  </a:rPr>
                  <a:t>=</a:t>
                </a:r>
                <a:r>
                  <a:rPr lang="en-US" altLang="zh-CN" sz="2400" b="0" dirty="0" err="1">
                    <a:effectLst/>
                    <a:latin typeface="Consolas" panose="020B0609020204030204" pitchFamily="49" charset="0"/>
                  </a:rPr>
                  <a:t>a_i</a:t>
                </a:r>
                <a:r>
                  <a:rPr lang="en-US" altLang="zh-CN" sz="2400" b="0" dirty="0">
                    <a:effectLst/>
                    <a:latin typeface="Consolas" panose="020B0609020204030204" pitchFamily="49" charset="0"/>
                  </a:rPr>
                  <a:t>*X_i^2+b_i*</a:t>
                </a:r>
                <a:r>
                  <a:rPr lang="en-US" altLang="zh-CN" sz="2400" b="0" dirty="0" err="1">
                    <a:effectLst/>
                    <a:latin typeface="Consolas" panose="020B0609020204030204" pitchFamily="49" charset="0"/>
                  </a:rPr>
                  <a:t>X_i+c_i</a:t>
                </a:r>
                <a:r>
                  <a:rPr lang="zh-CN" altLang="en-US" sz="2400" b="0" dirty="0">
                    <a:effectLst/>
                    <a:latin typeface="Consolas" panose="020B0609020204030204" pitchFamily="49" charset="0"/>
                  </a:rPr>
                  <a:t>。这是件好事，但小 </a:t>
                </a:r>
                <a:r>
                  <a:rPr lang="en-US" altLang="zh-CN" sz="2400" b="0" dirty="0">
                    <a:effectLst/>
                    <a:latin typeface="Consolas" panose="020B0609020204030204" pitchFamily="49" charset="0"/>
                  </a:rPr>
                  <a:t>S </a:t>
                </a:r>
                <a:r>
                  <a:rPr lang="zh-CN" altLang="en-US" sz="2400" b="0" dirty="0">
                    <a:effectLst/>
                    <a:latin typeface="Consolas" panose="020B0609020204030204" pitchFamily="49" charset="0"/>
                  </a:rPr>
                  <a:t>却不知道怎么处理了，于是他找到了一位超级神犇（也就是你），请你帮他解决这个问题。</a:t>
                </a:r>
                <a:endParaRPr lang="en-US" altLang="zh-CN" sz="2400" b="0" dirty="0">
                  <a:effectLst/>
                  <a:latin typeface="Consolas" panose="020B0609020204030204" pitchFamily="49" charset="0"/>
                </a:endParaRPr>
              </a:p>
              <a:p>
                <a14:m>
                  <m:oMath xmlns:m="http://schemas.openxmlformats.org/officeDocument/2006/math">
                    <m:r>
                      <a:rPr lang="en-US" altLang="zh-CN" sz="240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𝑚</m:t>
                    </m:r>
                    <m:r>
                      <a:rPr lang="en-US" altLang="zh-CN" sz="2400" i="1">
                        <a:latin typeface="Cambria Math" panose="02040503050406030204" pitchFamily="18" charset="0"/>
                      </a:rPr>
                      <m:t>≤</m:t>
                    </m:r>
                    <m:r>
                      <a:rPr lang="en-US" altLang="zh-CN" sz="2400" b="0" i="1" smtClean="0">
                        <a:latin typeface="Cambria Math" panose="02040503050406030204" pitchFamily="18" charset="0"/>
                      </a:rPr>
                      <m:t>5</m:t>
                    </m:r>
                    <m:r>
                      <a:rPr lang="en-US" altLang="zh-CN" sz="2400" i="1">
                        <a:latin typeface="Cambria Math" panose="02040503050406030204" pitchFamily="18" charset="0"/>
                      </a:rPr>
                      <m:t>,1≤</m:t>
                    </m:r>
                    <m:r>
                      <a:rPr lang="en-US" altLang="zh-CN" sz="2400" i="1">
                        <a:latin typeface="Cambria Math" panose="02040503050406030204" pitchFamily="18" charset="0"/>
                      </a:rPr>
                      <m:t>𝐶</m:t>
                    </m:r>
                    <m:r>
                      <a:rPr lang="en-US" altLang="zh-CN" sz="2400" i="1">
                        <a:latin typeface="Cambria Math" panose="02040503050406030204" pitchFamily="18" charset="0"/>
                      </a:rPr>
                      <m:t>≤1000</m:t>
                    </m:r>
                  </m:oMath>
                </a14:m>
                <a:r>
                  <a:rPr lang="en-US" altLang="zh-CN" sz="2400" i="1" dirty="0">
                    <a:latin typeface="Cambria Math" panose="02040503050406030204" pitchFamily="18" charset="0"/>
                  </a:rPr>
                  <a:t> </a:t>
                </a:r>
              </a:p>
              <a:p>
                <a14:m>
                  <m:oMath xmlns:m="http://schemas.openxmlformats.org/officeDocument/2006/math">
                    <m:r>
                      <a:rPr lang="en-US" altLang="zh-CN" sz="240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≤1000</m:t>
                    </m:r>
                    <m:r>
                      <a:rPr lang="en-US" altLang="zh-CN" sz="2400" b="0" i="1" smtClean="0">
                        <a:latin typeface="Cambria Math" panose="02040503050406030204" pitchFamily="18" charset="0"/>
                      </a:rPr>
                      <m:t>,−</m:t>
                    </m:r>
                    <m:r>
                      <a:rPr lang="en-US" altLang="zh-CN" sz="2400" i="1">
                        <a:latin typeface="Cambria Math" panose="02040503050406030204" pitchFamily="18" charset="0"/>
                      </a:rPr>
                      <m:t>1</m:t>
                    </m:r>
                    <m:r>
                      <a:rPr lang="en-US" altLang="zh-CN" sz="2400" b="0" i="1" smtClean="0">
                        <a:latin typeface="Cambria Math" panose="02040503050406030204" pitchFamily="18" charset="0"/>
                      </a:rPr>
                      <m:t>000</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a</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≤1000</m:t>
                    </m:r>
                  </m:oMath>
                </a14:m>
                <a:r>
                  <a:rPr lang="en-US" altLang="zh-CN" sz="2400" b="0" dirty="0">
                    <a:effectLst/>
                    <a:latin typeface="Consolas" panose="020B0609020204030204" pitchFamily="49" charset="0"/>
                  </a:rPr>
                  <a:t> </a:t>
                </a:r>
              </a:p>
              <a:p>
                <a:endParaRPr lang="zh-CN" altLang="en-US" sz="2400" b="0" dirty="0">
                  <a:effectLst/>
                  <a:latin typeface="Consolas" panose="020B0609020204030204" pitchFamily="49" charset="0"/>
                </a:endParaRPr>
              </a:p>
            </p:txBody>
          </p:sp>
        </mc:Choice>
        <mc:Fallback xmlns="">
          <p:sp>
            <p:nvSpPr>
              <p:cNvPr id="12" name="文本框 11">
                <a:extLst>
                  <a:ext uri="{FF2B5EF4-FFF2-40B4-BE49-F238E27FC236}">
                    <a16:creationId xmlns:a16="http://schemas.microsoft.com/office/drawing/2014/main" id="{989E4C47-D225-58B4-5FA1-0D3E5EF62FDF}"/>
                  </a:ext>
                </a:extLst>
              </p:cNvPr>
              <p:cNvSpPr txBox="1">
                <a:spLocks noRot="1" noChangeAspect="1" noMove="1" noResize="1" noEditPoints="1" noAdjustHandles="1" noChangeArrowheads="1" noChangeShapeType="1" noTextEdit="1"/>
              </p:cNvSpPr>
              <p:nvPr/>
            </p:nvSpPr>
            <p:spPr>
              <a:xfrm>
                <a:off x="685800" y="1485899"/>
                <a:ext cx="10744200" cy="4154984"/>
              </a:xfrm>
              <a:prstGeom prst="rect">
                <a:avLst/>
              </a:prstGeom>
              <a:blipFill>
                <a:blip r:embed="rId3"/>
                <a:stretch>
                  <a:fillRect l="-908" t="-1322" r="-341"/>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9926749B-DA30-37F0-3857-496B19B00EB5}"/>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10</a:t>
            </a:fld>
            <a:endParaRPr lang="en-US" dirty="0"/>
          </a:p>
        </p:txBody>
      </p:sp>
    </p:spTree>
    <p:extLst>
      <p:ext uri="{BB962C8B-B14F-4D97-AF65-F5344CB8AC3E}">
        <p14:creationId xmlns:p14="http://schemas.microsoft.com/office/powerpoint/2010/main" val="63692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832D7A-C2EE-A773-047C-76C07C7BC312}"/>
              </a:ext>
            </a:extLst>
          </p:cNvPr>
          <p:cNvSpPr txBox="1"/>
          <p:nvPr/>
        </p:nvSpPr>
        <p:spPr>
          <a:xfrm>
            <a:off x="1400175" y="1029384"/>
            <a:ext cx="8391525" cy="584775"/>
          </a:xfrm>
          <a:prstGeom prst="rect">
            <a:avLst/>
          </a:prstGeom>
          <a:noFill/>
        </p:spPr>
        <p:txBody>
          <a:bodyPr wrap="square" rtlCol="0">
            <a:spAutoFit/>
          </a:bodyPr>
          <a:lstStyle/>
          <a:p>
            <a:r>
              <a:rPr lang="zh-CN" altLang="en-US" sz="3200" dirty="0"/>
              <a:t>法一</a:t>
            </a:r>
            <a:r>
              <a:rPr lang="en-US" altLang="zh-CN" sz="3200" dirty="0"/>
              <a:t>:</a:t>
            </a:r>
            <a:r>
              <a:rPr lang="zh-CN" altLang="en-US" sz="3200" dirty="0"/>
              <a:t>二进制优化多重背包</a:t>
            </a:r>
          </a:p>
        </p:txBody>
      </p:sp>
      <p:sp>
        <p:nvSpPr>
          <p:cNvPr id="3" name="文本框 2">
            <a:extLst>
              <a:ext uri="{FF2B5EF4-FFF2-40B4-BE49-F238E27FC236}">
                <a16:creationId xmlns:a16="http://schemas.microsoft.com/office/drawing/2014/main" id="{1EA92B84-4401-31B1-ECEC-8B8AB7E16587}"/>
              </a:ext>
            </a:extLst>
          </p:cNvPr>
          <p:cNvSpPr txBox="1"/>
          <p:nvPr/>
        </p:nvSpPr>
        <p:spPr>
          <a:xfrm>
            <a:off x="1400175" y="1724025"/>
            <a:ext cx="6162675" cy="584775"/>
          </a:xfrm>
          <a:prstGeom prst="rect">
            <a:avLst/>
          </a:prstGeom>
          <a:noFill/>
        </p:spPr>
        <p:txBody>
          <a:bodyPr wrap="square" rtlCol="0">
            <a:spAutoFit/>
          </a:bodyPr>
          <a:lstStyle/>
          <a:p>
            <a:r>
              <a:rPr lang="zh-CN" altLang="en-US" sz="3200" dirty="0"/>
              <a:t>法二</a:t>
            </a:r>
            <a:r>
              <a:rPr lang="en-US" altLang="zh-CN" sz="3200" dirty="0"/>
              <a:t>:</a:t>
            </a:r>
            <a:r>
              <a:rPr lang="zh-CN" altLang="en-US" sz="3200" dirty="0"/>
              <a:t>单调队列优化多重背包</a:t>
            </a:r>
            <a:endParaRPr lang="en-US" altLang="zh-CN" sz="3200" dirty="0"/>
          </a:p>
        </p:txBody>
      </p:sp>
      <p:sp>
        <p:nvSpPr>
          <p:cNvPr id="4" name="幻灯片编号占位符 5">
            <a:extLst>
              <a:ext uri="{FF2B5EF4-FFF2-40B4-BE49-F238E27FC236}">
                <a16:creationId xmlns:a16="http://schemas.microsoft.com/office/drawing/2014/main" id="{83D8D35B-A37E-D2C6-14B3-83A200236506}"/>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11</a:t>
            </a:fld>
            <a:endParaRPr lang="en-US" dirty="0"/>
          </a:p>
        </p:txBody>
      </p:sp>
    </p:spTree>
    <p:extLst>
      <p:ext uri="{BB962C8B-B14F-4D97-AF65-F5344CB8AC3E}">
        <p14:creationId xmlns:p14="http://schemas.microsoft.com/office/powerpoint/2010/main" val="3092092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CC80805-3DD6-F6E9-B78C-83EBDC9FC855}"/>
                  </a:ext>
                </a:extLst>
              </p:cNvPr>
              <p:cNvSpPr txBox="1"/>
              <p:nvPr/>
            </p:nvSpPr>
            <p:spPr>
              <a:xfrm>
                <a:off x="533400" y="561975"/>
                <a:ext cx="11296650" cy="4854278"/>
              </a:xfrm>
              <a:prstGeom prst="rect">
                <a:avLst/>
              </a:prstGeom>
              <a:noFill/>
            </p:spPr>
            <p:txBody>
              <a:bodyPr wrap="square" rtlCol="0">
                <a:spAutoFit/>
              </a:bodyPr>
              <a:lstStyle/>
              <a:p>
                <a:r>
                  <a:rPr lang="zh-CN" altLang="en-US" sz="2400" dirty="0">
                    <a:solidFill>
                      <a:schemeClr val="accent6">
                        <a:lumMod val="75000"/>
                      </a:schemeClr>
                    </a:solidFill>
                  </a:rPr>
                  <a:t>首先回想一下多重背包最普通的转移方程</a:t>
                </a:r>
                <a:r>
                  <a:rPr lang="en-US" altLang="zh-CN" sz="2400" dirty="0">
                    <a:solidFill>
                      <a:schemeClr val="accent6">
                        <a:lumMod val="75000"/>
                      </a:schemeClr>
                    </a:solidFill>
                  </a:rPr>
                  <a:t>:</a:t>
                </a:r>
              </a:p>
              <a:p>
                <a14:m>
                  <m:oMath xmlns:m="http://schemas.openxmlformats.org/officeDocument/2006/math">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j</m:t>
                        </m:r>
                      </m:sub>
                    </m:sSub>
                    <m:r>
                      <a:rPr lang="en-US" altLang="zh-CN" sz="2400" i="0" smtClean="0">
                        <a:latin typeface="Cambria Math" panose="02040503050406030204" pitchFamily="18" charset="0"/>
                      </a:rPr>
                      <m:t>=</m:t>
                    </m:r>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en-US" altLang="zh-CN" sz="2400" i="0" smtClean="0">
                                <a:latin typeface="Cambria Math" panose="02040503050406030204" pitchFamily="18" charset="0"/>
                              </a:rPr>
                              <m:t>0≤</m:t>
                            </m:r>
                            <m:r>
                              <m:rPr>
                                <m:sty m:val="p"/>
                              </m:rPr>
                              <a:rPr lang="en-US" altLang="zh-CN" sz="2400" i="0" smtClean="0">
                                <a:latin typeface="Cambria Math" panose="02040503050406030204" pitchFamily="18" charset="0"/>
                              </a:rPr>
                              <m:t>k</m:t>
                            </m:r>
                            <m:r>
                              <a:rPr lang="en-US" altLang="zh-CN" sz="240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c</m:t>
                                </m:r>
                              </m:e>
                              <m:sub>
                                <m:r>
                                  <m:rPr>
                                    <m:sty m:val="p"/>
                                  </m:rPr>
                                  <a:rPr lang="en-US" altLang="zh-CN" sz="2400" i="0" smtClean="0">
                                    <a:latin typeface="Cambria Math" panose="02040503050406030204" pitchFamily="18" charset="0"/>
                                  </a:rPr>
                                  <m:t>i</m:t>
                                </m:r>
                              </m:sub>
                            </m:sSub>
                          </m:lim>
                        </m:limLow>
                      </m:fName>
                      <m:e>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−1,</m:t>
                            </m:r>
                            <m:r>
                              <m:rPr>
                                <m:sty m:val="p"/>
                              </m:rPr>
                              <a:rPr lang="en-US" altLang="zh-CN" sz="2400" b="0" i="0" smtClean="0">
                                <a:latin typeface="Cambria Math" panose="02040503050406030204" pitchFamily="18" charset="0"/>
                              </a:rPr>
                              <m:t>j</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v</m:t>
                                </m:r>
                              </m:e>
                              <m:sub>
                                <m:r>
                                  <m:rPr>
                                    <m:sty m:val="p"/>
                                  </m:rPr>
                                  <a:rPr lang="en-US" altLang="zh-CN" sz="2400" b="0" i="0" smtClean="0">
                                    <a:latin typeface="Cambria Math" panose="02040503050406030204" pitchFamily="18" charset="0"/>
                                  </a:rPr>
                                  <m:t>i</m:t>
                                </m:r>
                              </m:sub>
                            </m:sSub>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i="0" smtClean="0">
                                <a:latin typeface="Cambria Math" panose="02040503050406030204" pitchFamily="18" charset="0"/>
                              </a:rPr>
                              <m:t>i</m:t>
                            </m:r>
                          </m:sub>
                        </m:sSub>
                      </m:e>
                    </m:func>
                  </m:oMath>
                </a14:m>
                <a:r>
                  <a:rPr lang="en-US" altLang="zh-CN" sz="2400" dirty="0">
                    <a:solidFill>
                      <a:schemeClr val="accent6">
                        <a:lumMod val="75000"/>
                      </a:schemeClr>
                    </a:solidFill>
                  </a:rPr>
                  <a:t> </a:t>
                </a:r>
              </a:p>
              <a:p>
                <a:r>
                  <a:rPr lang="zh-CN" altLang="en-US" sz="2400" dirty="0">
                    <a:solidFill>
                      <a:schemeClr val="accent6">
                        <a:lumMod val="75000"/>
                      </a:schemeClr>
                    </a:solidFill>
                  </a:rPr>
                  <a:t>易知 </a:t>
                </a:r>
                <a14:m>
                  <m:oMath xmlns:m="http://schemas.openxmlformats.org/officeDocument/2006/math">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j</m:t>
                        </m:r>
                      </m:sub>
                    </m:sSub>
                  </m:oMath>
                </a14:m>
                <a:r>
                  <a:rPr lang="zh-CN" altLang="en-US" sz="2400" dirty="0">
                    <a:solidFill>
                      <a:schemeClr val="accent6">
                        <a:lumMod val="75000"/>
                      </a:schemeClr>
                    </a:solidFill>
                  </a:rPr>
                  <a:t> 与 </a:t>
                </a:r>
                <a14:m>
                  <m:oMath xmlns:m="http://schemas.openxmlformats.org/officeDocument/2006/math">
                    <m:r>
                      <m:rPr>
                        <m:sty m:val="p"/>
                      </m:rPr>
                      <a:rPr lang="en-US" altLang="zh-CN" sz="2400" i="0" smtClean="0">
                        <a:latin typeface="Cambria Math" panose="02040503050406030204" pitchFamily="18" charset="0"/>
                      </a:rPr>
                      <m:t>d</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p</m:t>
                        </m:r>
                      </m:e>
                      <m:sub>
                        <m:r>
                          <m:rPr>
                            <m:sty m:val="p"/>
                          </m:rPr>
                          <a:rPr lang="en-US" altLang="zh-CN" sz="2400" i="0" smtClean="0">
                            <a:latin typeface="Cambria Math" panose="02040503050406030204" pitchFamily="18" charset="0"/>
                          </a:rPr>
                          <m:t>i</m:t>
                        </m:r>
                        <m:r>
                          <a:rPr lang="en-US" altLang="zh-CN" sz="2400" i="0" smtClean="0">
                            <a:latin typeface="Cambria Math" panose="02040503050406030204" pitchFamily="18" charset="0"/>
                          </a:rPr>
                          <m:t>−1,</m:t>
                        </m:r>
                        <m:r>
                          <m:rPr>
                            <m:sty m:val="p"/>
                          </m:rPr>
                          <a:rPr lang="en-US" altLang="zh-CN" sz="2400" i="0" smtClean="0">
                            <a:latin typeface="Cambria Math" panose="02040503050406030204" pitchFamily="18" charset="0"/>
                          </a:rPr>
                          <m:t>j</m:t>
                        </m:r>
                        <m:r>
                          <a:rPr lang="en-US" altLang="zh-CN" sz="2400" i="0" smtClean="0">
                            <a:latin typeface="Cambria Math" panose="02040503050406030204" pitchFamily="18" charset="0"/>
                          </a:rPr>
                          <m:t>−</m:t>
                        </m:r>
                        <m:r>
                          <m:rPr>
                            <m:sty m:val="p"/>
                          </m:rPr>
                          <a:rPr lang="en-US" altLang="zh-CN" sz="2400" i="0" smtClean="0">
                            <a:latin typeface="Cambria Math" panose="02040503050406030204" pitchFamily="18" charset="0"/>
                          </a:rPr>
                          <m:t>k</m:t>
                        </m:r>
                        <m:r>
                          <a:rPr lang="en-US" altLang="zh-CN" sz="240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i="0" smtClean="0">
                                <a:latin typeface="Cambria Math" panose="02040503050406030204" pitchFamily="18" charset="0"/>
                              </a:rPr>
                              <m:t>i</m:t>
                            </m:r>
                          </m:sub>
                        </m:sSub>
                      </m:sub>
                    </m:sSub>
                  </m:oMath>
                </a14:m>
                <a:r>
                  <a:rPr lang="en-US" altLang="zh-CN" sz="2400" dirty="0">
                    <a:solidFill>
                      <a:schemeClr val="accent6">
                        <a:lumMod val="75000"/>
                      </a:schemeClr>
                    </a:solidFill>
                  </a:rPr>
                  <a:t> </a:t>
                </a:r>
                <a:r>
                  <a:rPr lang="zh-CN" altLang="en-US" sz="2400" dirty="0">
                    <a:solidFill>
                      <a:schemeClr val="accent6">
                        <a:lumMod val="75000"/>
                      </a:schemeClr>
                    </a:solidFill>
                  </a:rPr>
                  <a:t>的第二维模 </a:t>
                </a:r>
                <a14:m>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i="0" smtClean="0">
                            <a:latin typeface="Cambria Math" panose="02040503050406030204" pitchFamily="18" charset="0"/>
                          </a:rPr>
                          <m:t>i</m:t>
                        </m:r>
                      </m:sub>
                    </m:sSub>
                  </m:oMath>
                </a14:m>
                <a:r>
                  <a:rPr lang="en-US" altLang="zh-CN" sz="2400" dirty="0">
                    <a:solidFill>
                      <a:schemeClr val="accent6">
                        <a:lumMod val="75000"/>
                      </a:schemeClr>
                    </a:solidFill>
                  </a:rPr>
                  <a:t> </a:t>
                </a:r>
                <a:r>
                  <a:rPr lang="zh-CN" altLang="en-US" sz="2400" dirty="0">
                    <a:solidFill>
                      <a:schemeClr val="accent6">
                        <a:lumMod val="75000"/>
                      </a:schemeClr>
                    </a:solidFill>
                  </a:rPr>
                  <a:t>的余数是相同的，所以说 </a:t>
                </a:r>
                <a14:m>
                  <m:oMath xmlns:m="http://schemas.openxmlformats.org/officeDocument/2006/math">
                    <m:r>
                      <m:rPr>
                        <m:sty m:val="p"/>
                      </m:rPr>
                      <a:rPr lang="en-US" altLang="zh-CN" sz="2400" i="0" smtClean="0">
                        <a:latin typeface="Cambria Math" panose="02040503050406030204" pitchFamily="18" charset="0"/>
                      </a:rPr>
                      <m:t>d</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p</m:t>
                        </m:r>
                      </m:e>
                      <m:sub>
                        <m:r>
                          <m:rPr>
                            <m:sty m:val="p"/>
                          </m:rPr>
                          <a:rPr lang="en-US" altLang="zh-CN" sz="2400" i="0" smtClean="0">
                            <a:latin typeface="Cambria Math" panose="02040503050406030204" pitchFamily="18" charset="0"/>
                          </a:rPr>
                          <m:t>i</m:t>
                        </m:r>
                        <m:r>
                          <a:rPr lang="en-US" altLang="zh-CN" sz="2400" i="0" smtClean="0">
                            <a:latin typeface="Cambria Math" panose="02040503050406030204" pitchFamily="18" charset="0"/>
                          </a:rPr>
                          <m:t>,</m:t>
                        </m:r>
                        <m:r>
                          <m:rPr>
                            <m:sty m:val="p"/>
                          </m:rPr>
                          <a:rPr lang="en-US" altLang="zh-CN" sz="2400" i="0" smtClean="0">
                            <a:latin typeface="Cambria Math" panose="02040503050406030204" pitchFamily="18" charset="0"/>
                          </a:rPr>
                          <m:t>j</m:t>
                        </m:r>
                      </m:sub>
                    </m:sSub>
                  </m:oMath>
                </a14:m>
                <a:r>
                  <a:rPr lang="zh-CN" altLang="en-US" sz="2400" dirty="0">
                    <a:solidFill>
                      <a:schemeClr val="accent6">
                        <a:lumMod val="75000"/>
                      </a:schemeClr>
                    </a:solidFill>
                  </a:rPr>
                  <a:t> 只会被之前相同余数的所影响。</a:t>
                </a:r>
                <a:endParaRPr lang="en-US" altLang="zh-CN" sz="2400" dirty="0">
                  <a:solidFill>
                    <a:schemeClr val="accent6">
                      <a:lumMod val="75000"/>
                    </a:schemeClr>
                  </a:solidFill>
                </a:endParaRPr>
              </a:p>
              <a:p>
                <a:r>
                  <a:rPr lang="zh-CN" altLang="en-US" sz="2400" dirty="0">
                    <a:solidFill>
                      <a:schemeClr val="accent6">
                        <a:lumMod val="75000"/>
                      </a:schemeClr>
                    </a:solidFill>
                  </a:rPr>
                  <a:t>设 </a:t>
                </a:r>
                <a14:m>
                  <m:oMath xmlns:m="http://schemas.openxmlformats.org/officeDocument/2006/math">
                    <m:r>
                      <m:rPr>
                        <m:sty m:val="p"/>
                      </m:rPr>
                      <a:rPr lang="en-US" altLang="zh-CN" sz="2400" b="0" i="0" smtClean="0">
                        <a:latin typeface="Cambria Math" panose="02040503050406030204" pitchFamily="18" charset="0"/>
                      </a:rPr>
                      <m:t>j</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b="0" i="0" smtClean="0">
                            <a:latin typeface="Cambria Math" panose="02040503050406030204" pitchFamily="18" charset="0"/>
                          </a:rPr>
                          <m:t>i</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b</m:t>
                    </m:r>
                  </m:oMath>
                </a14:m>
                <a:r>
                  <a:rPr lang="zh-CN" altLang="en-US" sz="2400" b="0" dirty="0">
                    <a:solidFill>
                      <a:srgbClr val="000000"/>
                    </a:solidFill>
                    <a:effectLst/>
                    <a:latin typeface="Consolas" panose="020B0609020204030204" pitchFamily="49" charset="0"/>
                  </a:rPr>
                  <a:t> </a:t>
                </a:r>
                <a:endParaRPr lang="en-US" altLang="zh-CN" sz="2400" dirty="0">
                  <a:solidFill>
                    <a:schemeClr val="accent6">
                      <a:lumMod val="75000"/>
                    </a:schemeClr>
                  </a:solidFill>
                  <a:latin typeface="Consolas" panose="020B0609020204030204" pitchFamily="49" charset="0"/>
                </a:endParaRPr>
              </a:p>
              <a:p>
                <a14:m>
                  <m:oMath xmlns:m="http://schemas.openxmlformats.org/officeDocument/2006/math">
                    <m:r>
                      <m:rPr>
                        <m:sty m:val="p"/>
                      </m:rPr>
                      <a:rPr lang="en-US" altLang="zh-CN" sz="2400" b="0" i="0" smtClean="0">
                        <a:latin typeface="Cambria Math" panose="02040503050406030204" pitchFamily="18" charset="0"/>
                      </a:rPr>
                      <m:t>j</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b="0" i="0" smtClean="0">
                            <a:latin typeface="Cambria Math" panose="02040503050406030204" pitchFamily="18" charset="0"/>
                          </a:rPr>
                          <m:t>i</m:t>
                        </m:r>
                      </m:sub>
                    </m:sSub>
                  </m:oMath>
                </a14:m>
                <a:r>
                  <a:rPr lang="en-US" altLang="zh-CN" sz="2400" b="0" dirty="0">
                    <a:solidFill>
                      <a:schemeClr val="accent6">
                        <a:lumMod val="75000"/>
                      </a:schemeClr>
                    </a:solidFill>
                    <a:effectLst/>
                    <a:latin typeface="Consolas" panose="020B0609020204030204" pitchFamily="49" charset="0"/>
                  </a:rPr>
                  <a:t> </a:t>
                </a:r>
                <a:r>
                  <a:rPr lang="zh-CN" altLang="en-US" sz="2400" b="0" dirty="0">
                    <a:solidFill>
                      <a:schemeClr val="accent6">
                        <a:lumMod val="75000"/>
                      </a:schemeClr>
                    </a:solidFill>
                    <a:effectLst/>
                    <a:latin typeface="Consolas" panose="020B0609020204030204" pitchFamily="49" charset="0"/>
                  </a:rPr>
                  <a:t>可变为 </a:t>
                </a:r>
                <a14:m>
                  <m:oMath xmlns:m="http://schemas.openxmlformats.org/officeDocument/2006/math">
                    <m:d>
                      <m:dPr>
                        <m:ctrlPr>
                          <a:rPr lang="en-US" altLang="zh-CN" sz="2400" b="0" i="1" smtClean="0">
                            <a:solidFill>
                              <a:schemeClr val="tx1"/>
                            </a:solidFill>
                            <a:effectLst/>
                            <a:latin typeface="Cambria Math" panose="02040503050406030204" pitchFamily="18" charset="0"/>
                          </a:rPr>
                        </m:ctrlPr>
                      </m:dPr>
                      <m:e>
                        <m:r>
                          <m:rPr>
                            <m:sty m:val="p"/>
                          </m:rPr>
                          <a:rPr lang="en-US" altLang="zh-CN" sz="2400" b="0" i="0" smtClean="0">
                            <a:solidFill>
                              <a:schemeClr val="tx1"/>
                            </a:solidFill>
                            <a:effectLst/>
                            <a:latin typeface="Cambria Math" panose="02040503050406030204" pitchFamily="18" charset="0"/>
                          </a:rPr>
                          <m:t>a</m:t>
                        </m:r>
                        <m:r>
                          <a:rPr lang="en-US" altLang="zh-CN" sz="2400" b="0" i="0" smtClean="0">
                            <a:solidFill>
                              <a:schemeClr val="tx1"/>
                            </a:solidFill>
                            <a:effectLst/>
                            <a:latin typeface="Cambria Math" panose="02040503050406030204" pitchFamily="18" charset="0"/>
                          </a:rPr>
                          <m:t>−</m:t>
                        </m:r>
                        <m:r>
                          <m:rPr>
                            <m:sty m:val="p"/>
                          </m:rPr>
                          <a:rPr lang="en-US" altLang="zh-CN" sz="2400" b="0" i="0" smtClean="0">
                            <a:solidFill>
                              <a:schemeClr val="tx1"/>
                            </a:solidFill>
                            <a:effectLst/>
                            <a:latin typeface="Cambria Math" panose="02040503050406030204" pitchFamily="18" charset="0"/>
                          </a:rPr>
                          <m:t>k</m:t>
                        </m:r>
                      </m:e>
                    </m:d>
                    <m:r>
                      <a:rPr lang="en-US" altLang="zh-CN" sz="2400" b="0" i="0" smtClean="0">
                        <a:solidFill>
                          <a:schemeClr val="tx1"/>
                        </a:solidFill>
                        <a:effectLst/>
                        <a:latin typeface="Cambria Math" panose="02040503050406030204" pitchFamily="18" charset="0"/>
                      </a:rPr>
                      <m:t>×</m:t>
                    </m:r>
                    <m:sSub>
                      <m:sSubPr>
                        <m:ctrlPr>
                          <a:rPr lang="en-US" altLang="zh-CN" sz="2400" b="0" i="1" smtClean="0">
                            <a:solidFill>
                              <a:schemeClr val="tx1"/>
                            </a:solidFill>
                            <a:effectLst/>
                            <a:latin typeface="Cambria Math" panose="02040503050406030204" pitchFamily="18" charset="0"/>
                          </a:rPr>
                        </m:ctrlPr>
                      </m:sSubPr>
                      <m:e>
                        <m:r>
                          <m:rPr>
                            <m:sty m:val="p"/>
                          </m:rPr>
                          <a:rPr lang="en-US" altLang="zh-CN" sz="2400" b="0" i="0" smtClean="0">
                            <a:solidFill>
                              <a:schemeClr val="tx1"/>
                            </a:solidFill>
                            <a:effectLst/>
                            <a:latin typeface="Cambria Math" panose="02040503050406030204" pitchFamily="18" charset="0"/>
                          </a:rPr>
                          <m:t>v</m:t>
                        </m:r>
                      </m:e>
                      <m:sub>
                        <m:r>
                          <m:rPr>
                            <m:sty m:val="p"/>
                          </m:rPr>
                          <a:rPr lang="en-US" altLang="zh-CN" sz="2400" b="0" i="0" smtClean="0">
                            <a:solidFill>
                              <a:schemeClr val="tx1"/>
                            </a:solidFill>
                            <a:effectLst/>
                            <a:latin typeface="Cambria Math" panose="02040503050406030204" pitchFamily="18" charset="0"/>
                          </a:rPr>
                          <m:t>i</m:t>
                        </m:r>
                      </m:sub>
                    </m:sSub>
                    <m:r>
                      <a:rPr lang="en-US" altLang="zh-CN" sz="2400" b="0" i="0" smtClean="0">
                        <a:solidFill>
                          <a:schemeClr val="tx1"/>
                        </a:solidFill>
                        <a:effectLst/>
                        <a:latin typeface="Cambria Math" panose="02040503050406030204" pitchFamily="18" charset="0"/>
                      </a:rPr>
                      <m:t>+</m:t>
                    </m:r>
                    <m:r>
                      <m:rPr>
                        <m:sty m:val="p"/>
                      </m:rPr>
                      <a:rPr lang="en-US" altLang="zh-CN" sz="2400" b="0" i="0" smtClean="0">
                        <a:solidFill>
                          <a:schemeClr val="tx1"/>
                        </a:solidFill>
                        <a:effectLst/>
                        <a:latin typeface="Cambria Math" panose="02040503050406030204" pitchFamily="18" charset="0"/>
                      </a:rPr>
                      <m:t>b</m:t>
                    </m:r>
                  </m:oMath>
                </a14:m>
                <a:r>
                  <a:rPr lang="en-US" altLang="zh-CN" sz="2400" b="0" dirty="0">
                    <a:solidFill>
                      <a:schemeClr val="tx1"/>
                    </a:solidFill>
                    <a:effectLst/>
                    <a:latin typeface="Consolas" panose="020B0609020204030204" pitchFamily="49" charset="0"/>
                  </a:rPr>
                  <a:t> </a:t>
                </a:r>
              </a:p>
              <a:p>
                <a:r>
                  <a:rPr lang="zh-CN" altLang="en-US" sz="2400" b="0" dirty="0">
                    <a:solidFill>
                      <a:schemeClr val="accent6">
                        <a:lumMod val="75000"/>
                      </a:schemeClr>
                    </a:solidFill>
                    <a:effectLst/>
                    <a:latin typeface="Consolas" panose="020B0609020204030204" pitchFamily="49" charset="0"/>
                  </a:rPr>
                  <a:t>式子变为 </a:t>
                </a:r>
                <a14:m>
                  <m:oMath xmlns:m="http://schemas.openxmlformats.org/officeDocument/2006/math">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b="0" i="0" smtClean="0">
                                <a:latin typeface="Cambria Math" panose="02040503050406030204" pitchFamily="18" charset="0"/>
                              </a:rPr>
                              <m:t>i</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b</m:t>
                        </m:r>
                      </m:sub>
                    </m:sSub>
                    <m:r>
                      <a:rPr lang="en-US" altLang="zh-CN" sz="2400" i="0" smtClean="0">
                        <a:latin typeface="Cambria Math" panose="02040503050406030204" pitchFamily="18" charset="0"/>
                      </a:rPr>
                      <m:t>=</m:t>
                    </m:r>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en-US" altLang="zh-CN" sz="2400" i="0" smtClean="0">
                                <a:latin typeface="Cambria Math" panose="02040503050406030204" pitchFamily="18" charset="0"/>
                              </a:rPr>
                              <m:t>0≤</m:t>
                            </m:r>
                            <m:r>
                              <m:rPr>
                                <m:sty m:val="p"/>
                              </m:rPr>
                              <a:rPr lang="en-US" altLang="zh-CN" sz="2400" i="0" smtClean="0">
                                <a:latin typeface="Cambria Math" panose="02040503050406030204" pitchFamily="18" charset="0"/>
                              </a:rPr>
                              <m:t>k</m:t>
                            </m:r>
                            <m:r>
                              <a:rPr lang="en-US" altLang="zh-CN" sz="240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c</m:t>
                                </m:r>
                              </m:e>
                              <m:sub>
                                <m:r>
                                  <m:rPr>
                                    <m:sty m:val="p"/>
                                  </m:rPr>
                                  <a:rPr lang="en-US" altLang="zh-CN" sz="2400" i="0" smtClean="0">
                                    <a:latin typeface="Cambria Math" panose="02040503050406030204" pitchFamily="18" charset="0"/>
                                  </a:rPr>
                                  <m:t>i</m:t>
                                </m:r>
                              </m:sub>
                            </m:sSub>
                          </m:lim>
                        </m:limLow>
                      </m:fName>
                      <m:e>
                        <m:r>
                          <a:rPr lang="zh-CN" altLang="en-US" sz="2400" i="0" smtClean="0">
                            <a:latin typeface="Cambria Math" panose="02040503050406030204" pitchFamily="18" charset="0"/>
                          </a:rPr>
                          <m:t>（</m:t>
                        </m:r>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−1,(</m:t>
                            </m:r>
                            <m:r>
                              <m:rPr>
                                <m:sty m:val="p"/>
                              </m:rPr>
                              <a:rPr lang="en-US" altLang="zh-CN" sz="2400" i="0" smtClean="0">
                                <a:latin typeface="Cambria Math" panose="02040503050406030204" pitchFamily="18" charset="0"/>
                              </a:rPr>
                              <m:t>a</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i="0" smtClean="0">
                                    <a:latin typeface="Cambria Math" panose="02040503050406030204" pitchFamily="18" charset="0"/>
                                  </a:rPr>
                                  <m:t>i</m:t>
                                </m:r>
                              </m:sub>
                            </m:sSub>
                            <m:r>
                              <a:rPr lang="en-US" altLang="zh-CN" sz="2400" i="0" smtClean="0">
                                <a:latin typeface="Cambria Math" panose="02040503050406030204" pitchFamily="18" charset="0"/>
                              </a:rPr>
                              <m:t>+</m:t>
                            </m:r>
                            <m:r>
                              <m:rPr>
                                <m:sty m:val="p"/>
                              </m:rPr>
                              <a:rPr lang="en-US" altLang="zh-CN" sz="2400" i="0" smtClean="0">
                                <a:latin typeface="Cambria Math" panose="02040503050406030204" pitchFamily="18" charset="0"/>
                              </a:rPr>
                              <m:t>b</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i="0" smtClean="0">
                                <a:latin typeface="Cambria Math" panose="02040503050406030204" pitchFamily="18" charset="0"/>
                              </a:rPr>
                              <m:t>i</m:t>
                            </m:r>
                          </m:sub>
                        </m:sSub>
                        <m:r>
                          <a:rPr lang="zh-CN" altLang="en-US" sz="2400" i="0" smtClean="0">
                            <a:latin typeface="Cambria Math" panose="02040503050406030204" pitchFamily="18" charset="0"/>
                          </a:rPr>
                          <m:t>）</m:t>
                        </m:r>
                      </m:e>
                    </m:func>
                  </m:oMath>
                </a14:m>
                <a:endParaRPr lang="en-US" altLang="zh-CN" sz="2400" dirty="0">
                  <a:latin typeface="Consolas" panose="020B0609020204030204" pitchFamily="49" charset="0"/>
                </a:endParaRPr>
              </a:p>
              <a:p>
                <a:r>
                  <a:rPr lang="zh-CN" altLang="en-US" sz="2400" dirty="0">
                    <a:solidFill>
                      <a:schemeClr val="accent6">
                        <a:lumMod val="75000"/>
                      </a:schemeClr>
                    </a:solidFill>
                  </a:rPr>
                  <a:t>设 </a:t>
                </a:r>
                <a14:m>
                  <m:oMath xmlns:m="http://schemas.openxmlformats.org/officeDocument/2006/math">
                    <m:sSup>
                      <m:sSupPr>
                        <m:ctrlPr>
                          <a:rPr lang="en-US" altLang="zh-CN" sz="2400" b="0" i="1" dirty="0" smtClean="0">
                            <a:solidFill>
                              <a:schemeClr val="tx1"/>
                            </a:solidFill>
                            <a:latin typeface="Cambria Math" panose="02040503050406030204" pitchFamily="18" charset="0"/>
                          </a:rPr>
                        </m:ctrlPr>
                      </m:sSupPr>
                      <m:e>
                        <m:r>
                          <m:rPr>
                            <m:sty m:val="p"/>
                          </m:rPr>
                          <a:rPr lang="en-US" altLang="zh-CN" sz="2400" i="0" dirty="0" smtClean="0">
                            <a:solidFill>
                              <a:schemeClr val="tx1"/>
                            </a:solidFill>
                            <a:latin typeface="Cambria Math" panose="02040503050406030204" pitchFamily="18" charset="0"/>
                          </a:rPr>
                          <m:t>k</m:t>
                        </m:r>
                      </m:e>
                      <m:sup>
                        <m:r>
                          <a:rPr lang="en-US" altLang="zh-CN" sz="2400" b="0" i="0" dirty="0" smtClean="0">
                            <a:solidFill>
                              <a:schemeClr val="tx1"/>
                            </a:solidFill>
                            <a:latin typeface="Cambria Math" panose="02040503050406030204" pitchFamily="18" charset="0"/>
                          </a:rPr>
                          <m:t>′</m:t>
                        </m:r>
                      </m:sup>
                    </m:sSup>
                    <m:r>
                      <a:rPr lang="en-US" altLang="zh-CN" sz="2400" b="0" i="0" dirty="0" smtClean="0">
                        <a:solidFill>
                          <a:schemeClr val="tx1"/>
                        </a:solidFill>
                        <a:latin typeface="Cambria Math" panose="02040503050406030204" pitchFamily="18" charset="0"/>
                      </a:rPr>
                      <m:t>=</m:t>
                    </m:r>
                    <m:r>
                      <m:rPr>
                        <m:sty m:val="p"/>
                      </m:rPr>
                      <a:rPr lang="en-US" altLang="zh-CN" sz="2400" b="0" i="0" dirty="0" smtClean="0">
                        <a:solidFill>
                          <a:schemeClr val="tx1"/>
                        </a:solidFill>
                        <a:latin typeface="Cambria Math" panose="02040503050406030204" pitchFamily="18" charset="0"/>
                      </a:rPr>
                      <m:t>a</m:t>
                    </m:r>
                    <m:r>
                      <a:rPr lang="en-US" altLang="zh-CN" sz="2400" b="0" i="0" dirty="0" smtClean="0">
                        <a:solidFill>
                          <a:schemeClr val="tx1"/>
                        </a:solidFill>
                        <a:latin typeface="Cambria Math" panose="02040503050406030204" pitchFamily="18" charset="0"/>
                      </a:rPr>
                      <m:t>−</m:t>
                    </m:r>
                    <m:r>
                      <m:rPr>
                        <m:sty m:val="p"/>
                      </m:rPr>
                      <a:rPr lang="en-US" altLang="zh-CN" sz="2400" b="0" i="0" dirty="0" smtClean="0">
                        <a:solidFill>
                          <a:schemeClr val="tx1"/>
                        </a:solidFill>
                        <a:latin typeface="Cambria Math" panose="02040503050406030204" pitchFamily="18" charset="0"/>
                      </a:rPr>
                      <m:t>k</m:t>
                    </m:r>
                  </m:oMath>
                </a14:m>
                <a:r>
                  <a:rPr lang="en-US" altLang="zh-CN" sz="2400" b="0" dirty="0">
                    <a:solidFill>
                      <a:schemeClr val="tx1"/>
                    </a:solidFill>
                  </a:rPr>
                  <a:t> </a:t>
                </a:r>
                <a:endParaRPr lang="en-US" altLang="zh-CN" sz="2400" b="0" dirty="0">
                  <a:solidFill>
                    <a:schemeClr val="accent6">
                      <a:lumMod val="75000"/>
                    </a:schemeClr>
                  </a:solidFill>
                </a:endParaRPr>
              </a:p>
              <a:p>
                <a:r>
                  <a:rPr lang="zh-CN" altLang="en-US" sz="2400" dirty="0">
                    <a:solidFill>
                      <a:schemeClr val="accent6">
                        <a:lumMod val="75000"/>
                      </a:schemeClr>
                    </a:solidFill>
                  </a:rPr>
                  <a:t>式子可变为 </a:t>
                </a:r>
                <a14:m>
                  <m:oMath xmlns:m="http://schemas.openxmlformats.org/officeDocument/2006/math">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b="0" i="0" smtClean="0">
                                <a:latin typeface="Cambria Math" panose="02040503050406030204" pitchFamily="18" charset="0"/>
                              </a:rPr>
                              <m:t>i</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b</m:t>
                        </m:r>
                      </m:sub>
                    </m:sSub>
                    <m:r>
                      <a:rPr lang="en-US" altLang="zh-CN" sz="2400" i="0" smtClean="0">
                        <a:latin typeface="Cambria Math" panose="02040503050406030204" pitchFamily="18" charset="0"/>
                      </a:rPr>
                      <m:t>=</m:t>
                    </m:r>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c</m:t>
                                </m:r>
                              </m:e>
                              <m:sub>
                                <m:r>
                                  <m:rPr>
                                    <m:sty m:val="p"/>
                                  </m:rPr>
                                  <a:rPr lang="en-US" altLang="zh-CN" sz="2400" b="0" i="0" smtClean="0">
                                    <a:latin typeface="Cambria Math" panose="02040503050406030204" pitchFamily="18" charset="0"/>
                                  </a:rPr>
                                  <m:t>i</m:t>
                                </m:r>
                              </m:sub>
                            </m:sSub>
                            <m:r>
                              <a:rPr lang="en-US" altLang="zh-CN" sz="2400" i="0" smtClean="0">
                                <a:latin typeface="Cambria Math" panose="02040503050406030204" pitchFamily="18" charset="0"/>
                              </a:rPr>
                              <m:t>≤</m:t>
                            </m:r>
                            <m:sSup>
                              <m:sSupPr>
                                <m:ctrlPr>
                                  <a:rPr lang="en-US" altLang="zh-CN" sz="2400" i="1" dirty="0">
                                    <a:latin typeface="Cambria Math" panose="02040503050406030204" pitchFamily="18" charset="0"/>
                                  </a:rPr>
                                </m:ctrlPr>
                              </m:sSupPr>
                              <m:e>
                                <m:r>
                                  <m:rPr>
                                    <m:sty m:val="p"/>
                                  </m:rPr>
                                  <a:rPr lang="en-US" altLang="zh-CN" sz="2400" i="0" dirty="0" smtClean="0">
                                    <a:latin typeface="Cambria Math" panose="02040503050406030204" pitchFamily="18" charset="0"/>
                                  </a:rPr>
                                  <m:t>k</m:t>
                                </m:r>
                              </m:e>
                              <m:sup>
                                <m:r>
                                  <a:rPr lang="en-US" altLang="zh-CN" sz="2400" i="0" dirty="0" smtClean="0">
                                    <a:latin typeface="Cambria Math" panose="02040503050406030204" pitchFamily="18" charset="0"/>
                                  </a:rPr>
                                  <m:t>′</m:t>
                                </m:r>
                              </m:sup>
                            </m:sSup>
                            <m:r>
                              <a:rPr lang="en-US" altLang="zh-CN" sz="2400" i="0" smtClean="0">
                                <a:latin typeface="Cambria Math" panose="02040503050406030204" pitchFamily="18" charset="0"/>
                              </a:rPr>
                              <m:t>≤</m:t>
                            </m:r>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c</m:t>
                                </m:r>
                              </m:e>
                              <m:sub>
                                <m:r>
                                  <m:rPr>
                                    <m:sty m:val="p"/>
                                  </m:rPr>
                                  <a:rPr lang="en-US" altLang="zh-CN" sz="2400" i="0" smtClean="0">
                                    <a:latin typeface="Cambria Math" panose="02040503050406030204" pitchFamily="18" charset="0"/>
                                  </a:rPr>
                                  <m:t>i</m:t>
                                </m:r>
                              </m:sub>
                            </m:sSub>
                          </m:lim>
                        </m:limLow>
                      </m:fName>
                      <m:e>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−1,</m:t>
                            </m:r>
                            <m:sSup>
                              <m:sSupPr>
                                <m:ctrlPr>
                                  <a:rPr lang="en-US" altLang="zh-CN" sz="2400" i="1" dirty="0" smtClean="0">
                                    <a:solidFill>
                                      <a:schemeClr val="tx1"/>
                                    </a:solidFill>
                                    <a:latin typeface="Cambria Math" panose="02040503050406030204" pitchFamily="18" charset="0"/>
                                  </a:rPr>
                                </m:ctrlPr>
                              </m:sSupPr>
                              <m:e>
                                <m:r>
                                  <m:rPr>
                                    <m:sty m:val="p"/>
                                  </m:rPr>
                                  <a:rPr lang="en-US" altLang="zh-CN" sz="2400" i="0" dirty="0" smtClean="0">
                                    <a:solidFill>
                                      <a:schemeClr val="tx1"/>
                                    </a:solidFill>
                                    <a:latin typeface="Cambria Math" panose="02040503050406030204" pitchFamily="18" charset="0"/>
                                  </a:rPr>
                                  <m:t>k</m:t>
                                </m:r>
                              </m:e>
                              <m:sup>
                                <m:r>
                                  <a:rPr lang="en-US" altLang="zh-CN" sz="2400" i="0" dirty="0" smtClean="0">
                                    <a:solidFill>
                                      <a:schemeClr val="tx1"/>
                                    </a:solidFill>
                                    <a:latin typeface="Cambria Math" panose="02040503050406030204" pitchFamily="18" charset="0"/>
                                  </a:rPr>
                                  <m:t>′</m:t>
                                </m:r>
                              </m:sup>
                            </m:sSup>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i="0" smtClean="0">
                                    <a:latin typeface="Cambria Math" panose="02040503050406030204" pitchFamily="18" charset="0"/>
                                  </a:rPr>
                                  <m:t>i</m:t>
                                </m:r>
                              </m:sub>
                            </m:sSub>
                            <m:r>
                              <a:rPr lang="en-US" altLang="zh-CN" sz="2400" i="0" smtClean="0">
                                <a:latin typeface="Cambria Math" panose="02040503050406030204" pitchFamily="18" charset="0"/>
                              </a:rPr>
                              <m:t>+</m:t>
                            </m:r>
                            <m:r>
                              <m:rPr>
                                <m:sty m:val="p"/>
                              </m:rPr>
                              <a:rPr lang="en-US" altLang="zh-CN" sz="2400" i="0" smtClean="0">
                                <a:latin typeface="Cambria Math" panose="02040503050406030204" pitchFamily="18" charset="0"/>
                              </a:rPr>
                              <m:t>b</m:t>
                            </m:r>
                          </m:sub>
                        </m:sSub>
                        <m:r>
                          <a:rPr lang="en-US" altLang="zh-CN" sz="2400" b="0" i="0" smtClean="0">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m:rPr>
                                <m:sty m:val="p"/>
                              </m:rPr>
                              <a:rPr lang="en-US" altLang="zh-CN" sz="2400" i="0" dirty="0" smtClean="0">
                                <a:solidFill>
                                  <a:schemeClr val="tx1"/>
                                </a:solidFill>
                                <a:latin typeface="Cambria Math" panose="02040503050406030204" pitchFamily="18" charset="0"/>
                              </a:rPr>
                              <m:t>k</m:t>
                            </m:r>
                          </m:e>
                          <m:sup>
                            <m:r>
                              <a:rPr lang="en-US" altLang="zh-CN" sz="2400" i="0" dirty="0" smtClean="0">
                                <a:solidFill>
                                  <a:schemeClr val="tx1"/>
                                </a:solidFill>
                                <a:latin typeface="Cambria Math" panose="02040503050406030204" pitchFamily="18" charset="0"/>
                              </a:rPr>
                              <m:t>′</m:t>
                            </m:r>
                          </m:sup>
                        </m:sSup>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i="0" smtClean="0">
                                <a:latin typeface="Cambria Math" panose="02040503050406030204" pitchFamily="18" charset="0"/>
                              </a:rPr>
                              <m:t>i</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b="0" i="0" smtClean="0">
                                <a:latin typeface="Cambria Math" panose="02040503050406030204" pitchFamily="18" charset="0"/>
                              </a:rPr>
                              <m:t>i</m:t>
                            </m:r>
                          </m:sub>
                        </m:sSub>
                        <m:r>
                          <a:rPr lang="zh-CN" altLang="en-US" sz="2400" i="0" smtClean="0">
                            <a:latin typeface="Cambria Math" panose="02040503050406030204" pitchFamily="18" charset="0"/>
                          </a:rPr>
                          <m:t>）</m:t>
                        </m:r>
                      </m:e>
                    </m:func>
                  </m:oMath>
                </a14:m>
                <a:endParaRPr lang="en-US" altLang="zh-CN" sz="2400" dirty="0"/>
              </a:p>
              <a:p>
                <a:r>
                  <a:rPr lang="zh-CN" altLang="en-US" sz="2400" dirty="0">
                    <a:solidFill>
                      <a:schemeClr val="accent6">
                        <a:lumMod val="75000"/>
                      </a:schemeClr>
                    </a:solidFill>
                  </a:rPr>
                  <a:t>提出来</a:t>
                </a:r>
                <a:r>
                  <a:rPr lang="en-US" altLang="zh-CN" sz="2400" b="0" dirty="0">
                    <a:solidFill>
                      <a:schemeClr val="accent6">
                        <a:lumMod val="75000"/>
                      </a:schemeClr>
                    </a:solidFill>
                  </a:rPr>
                  <a:t> </a:t>
                </a:r>
                <a14:m>
                  <m:oMath xmlns:m="http://schemas.openxmlformats.org/officeDocument/2006/math">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b="0" i="0" smtClean="0">
                                <a:latin typeface="Cambria Math" panose="02040503050406030204" pitchFamily="18" charset="0"/>
                              </a:rPr>
                              <m:t>i</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b</m:t>
                        </m:r>
                      </m:sub>
                    </m:sSub>
                    <m:r>
                      <a:rPr lang="en-US" altLang="zh-CN" sz="2400" i="0" smtClean="0">
                        <a:latin typeface="Cambria Math" panose="02040503050406030204" pitchFamily="18" charset="0"/>
                      </a:rPr>
                      <m:t>=</m:t>
                    </m:r>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m:rPr>
                                <m:sty m:val="p"/>
                              </m:rPr>
                              <a:rPr lang="en-US" altLang="zh-CN" sz="2400" b="0" i="0" smtClean="0">
                                <a:latin typeface="Cambria Math" panose="02040503050406030204" pitchFamily="18" charset="0"/>
                              </a:rPr>
                              <m:t>a</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c</m:t>
                                </m:r>
                              </m:e>
                              <m:sub>
                                <m:r>
                                  <m:rPr>
                                    <m:sty m:val="p"/>
                                  </m:rPr>
                                  <a:rPr lang="en-US" altLang="zh-CN" sz="2400" b="0" i="0" smtClean="0">
                                    <a:latin typeface="Cambria Math" panose="02040503050406030204" pitchFamily="18" charset="0"/>
                                  </a:rPr>
                                  <m:t>i</m:t>
                                </m:r>
                              </m:sub>
                            </m:sSub>
                            <m:r>
                              <a:rPr lang="en-US" altLang="zh-CN" sz="2400" i="0" smtClean="0">
                                <a:latin typeface="Cambria Math" panose="02040503050406030204" pitchFamily="18" charset="0"/>
                              </a:rPr>
                              <m:t>≤</m:t>
                            </m:r>
                            <m:sSup>
                              <m:sSupPr>
                                <m:ctrlPr>
                                  <a:rPr lang="en-US" altLang="zh-CN" sz="2400" i="1" dirty="0">
                                    <a:latin typeface="Cambria Math" panose="02040503050406030204" pitchFamily="18" charset="0"/>
                                  </a:rPr>
                                </m:ctrlPr>
                              </m:sSupPr>
                              <m:e>
                                <m:r>
                                  <m:rPr>
                                    <m:sty m:val="p"/>
                                  </m:rPr>
                                  <a:rPr lang="en-US" altLang="zh-CN" sz="2400" i="0" dirty="0" smtClean="0">
                                    <a:latin typeface="Cambria Math" panose="02040503050406030204" pitchFamily="18" charset="0"/>
                                  </a:rPr>
                                  <m:t>k</m:t>
                                </m:r>
                              </m:e>
                              <m:sup>
                                <m:r>
                                  <a:rPr lang="en-US" altLang="zh-CN" sz="2400" i="0" dirty="0" smtClean="0">
                                    <a:latin typeface="Cambria Math" panose="02040503050406030204" pitchFamily="18" charset="0"/>
                                  </a:rPr>
                                  <m:t>′</m:t>
                                </m:r>
                              </m:sup>
                            </m:sSup>
                            <m:r>
                              <a:rPr lang="en-US" altLang="zh-CN" sz="2400" i="0" smtClean="0">
                                <a:latin typeface="Cambria Math" panose="02040503050406030204" pitchFamily="18" charset="0"/>
                              </a:rPr>
                              <m:t>≤</m:t>
                            </m:r>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0" smtClean="0">
                                    <a:latin typeface="Cambria Math" panose="02040503050406030204" pitchFamily="18" charset="0"/>
                                  </a:rPr>
                                  <m:t>c</m:t>
                                </m:r>
                              </m:e>
                              <m:sub>
                                <m:r>
                                  <m:rPr>
                                    <m:sty m:val="p"/>
                                  </m:rPr>
                                  <a:rPr lang="en-US" altLang="zh-CN" sz="2400" i="0" smtClean="0">
                                    <a:latin typeface="Cambria Math" panose="02040503050406030204" pitchFamily="18" charset="0"/>
                                  </a:rPr>
                                  <m:t>i</m:t>
                                </m:r>
                              </m:sub>
                            </m:sSub>
                          </m:lim>
                        </m:limLow>
                      </m:fName>
                      <m:e>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d</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p</m:t>
                            </m:r>
                          </m:e>
                          <m:sub>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−1,</m:t>
                            </m:r>
                            <m:sSup>
                              <m:sSupPr>
                                <m:ctrlPr>
                                  <a:rPr lang="en-US" altLang="zh-CN" sz="2400" i="1" dirty="0" smtClean="0">
                                    <a:solidFill>
                                      <a:schemeClr val="tx1"/>
                                    </a:solidFill>
                                    <a:latin typeface="Cambria Math" panose="02040503050406030204" pitchFamily="18" charset="0"/>
                                  </a:rPr>
                                </m:ctrlPr>
                              </m:sSupPr>
                              <m:e>
                                <m:r>
                                  <m:rPr>
                                    <m:sty m:val="p"/>
                                  </m:rPr>
                                  <a:rPr lang="en-US" altLang="zh-CN" sz="2400" i="0" dirty="0" smtClean="0">
                                    <a:solidFill>
                                      <a:schemeClr val="tx1"/>
                                    </a:solidFill>
                                    <a:latin typeface="Cambria Math" panose="02040503050406030204" pitchFamily="18" charset="0"/>
                                  </a:rPr>
                                  <m:t>k</m:t>
                                </m:r>
                              </m:e>
                              <m:sup>
                                <m:r>
                                  <a:rPr lang="en-US" altLang="zh-CN" sz="2400" i="0" dirty="0" smtClean="0">
                                    <a:solidFill>
                                      <a:schemeClr val="tx1"/>
                                    </a:solidFill>
                                    <a:latin typeface="Cambria Math" panose="02040503050406030204" pitchFamily="18" charset="0"/>
                                  </a:rPr>
                                  <m:t>′</m:t>
                                </m:r>
                              </m:sup>
                            </m:sSup>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v</m:t>
                                </m:r>
                              </m:e>
                              <m:sub>
                                <m:r>
                                  <m:rPr>
                                    <m:sty m:val="p"/>
                                  </m:rPr>
                                  <a:rPr lang="en-US" altLang="zh-CN" sz="2400" i="0" smtClean="0">
                                    <a:latin typeface="Cambria Math" panose="02040503050406030204" pitchFamily="18" charset="0"/>
                                  </a:rPr>
                                  <m:t>i</m:t>
                                </m:r>
                              </m:sub>
                            </m:sSub>
                            <m:r>
                              <a:rPr lang="en-US" altLang="zh-CN" sz="2400" i="0" smtClean="0">
                                <a:latin typeface="Cambria Math" panose="02040503050406030204" pitchFamily="18" charset="0"/>
                              </a:rPr>
                              <m:t>+</m:t>
                            </m:r>
                            <m:r>
                              <m:rPr>
                                <m:sty m:val="p"/>
                              </m:rPr>
                              <a:rPr lang="en-US" altLang="zh-CN" sz="2400" i="0" smtClean="0">
                                <a:latin typeface="Cambria Math" panose="02040503050406030204" pitchFamily="18" charset="0"/>
                              </a:rPr>
                              <m:t>b</m:t>
                            </m:r>
                          </m:sub>
                        </m:sSub>
                        <m:r>
                          <a:rPr lang="en-US" altLang="zh-CN" sz="2400" b="0" i="0" smtClean="0">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m:rPr>
                                <m:sty m:val="p"/>
                              </m:rPr>
                              <a:rPr lang="en-US" altLang="zh-CN" sz="2400" i="0" dirty="0" smtClean="0">
                                <a:solidFill>
                                  <a:schemeClr val="tx1"/>
                                </a:solidFill>
                                <a:latin typeface="Cambria Math" panose="02040503050406030204" pitchFamily="18" charset="0"/>
                              </a:rPr>
                              <m:t>k</m:t>
                            </m:r>
                          </m:e>
                          <m:sup>
                            <m:r>
                              <a:rPr lang="en-US" altLang="zh-CN" sz="2400" i="0" dirty="0" smtClean="0">
                                <a:solidFill>
                                  <a:schemeClr val="tx1"/>
                                </a:solidFill>
                                <a:latin typeface="Cambria Math" panose="02040503050406030204" pitchFamily="18" charset="0"/>
                              </a:rPr>
                              <m:t>′</m:t>
                            </m:r>
                          </m:sup>
                        </m:sSup>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i="0" smtClean="0">
                                <a:latin typeface="Cambria Math" panose="02040503050406030204" pitchFamily="18" charset="0"/>
                              </a:rPr>
                              <m:t>i</m:t>
                            </m:r>
                          </m:sub>
                        </m:sSub>
                        <m:r>
                          <a:rPr lang="en-US" altLang="zh-CN" sz="2400" b="0" i="0" smtClean="0">
                            <a:latin typeface="Cambria Math" panose="02040503050406030204" pitchFamily="18" charset="0"/>
                          </a:rPr>
                          <m:t>)</m:t>
                        </m:r>
                        <m:r>
                          <a:rPr lang="en-US" altLang="zh-CN" sz="2400">
                            <a:latin typeface="Cambria Math" panose="02040503050406030204" pitchFamily="18" charset="0"/>
                          </a:rPr>
                          <m:t>+</m:t>
                        </m:r>
                        <m:r>
                          <m:rPr>
                            <m:sty m:val="p"/>
                          </m:rPr>
                          <a:rPr lang="en-US" altLang="zh-CN" sz="2400">
                            <a:latin typeface="Cambria Math" panose="02040503050406030204" pitchFamily="18" charset="0"/>
                          </a:rPr>
                          <m:t>a</m:t>
                        </m:r>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w</m:t>
                            </m:r>
                          </m:e>
                          <m:sub>
                            <m:r>
                              <m:rPr>
                                <m:sty m:val="p"/>
                              </m:rPr>
                              <a:rPr lang="en-US" altLang="zh-CN" sz="2400">
                                <a:latin typeface="Cambria Math" panose="02040503050406030204" pitchFamily="18" charset="0"/>
                              </a:rPr>
                              <m:t>i</m:t>
                            </m:r>
                          </m:sub>
                        </m:sSub>
                      </m:e>
                    </m:func>
                  </m:oMath>
                </a14:m>
                <a:endParaRPr lang="en-US" altLang="zh-CN" sz="2400" b="0" dirty="0">
                  <a:solidFill>
                    <a:schemeClr val="accent6">
                      <a:lumMod val="75000"/>
                    </a:schemeClr>
                  </a:solidFill>
                </a:endParaRPr>
              </a:p>
              <a:p>
                <a:r>
                  <a:rPr lang="zh-CN" altLang="en-US" sz="2400" dirty="0">
                    <a:solidFill>
                      <a:schemeClr val="accent6">
                        <a:lumMod val="75000"/>
                      </a:schemeClr>
                    </a:solidFill>
                  </a:rPr>
                  <a:t>此时就可以用单调队列优化了。</a:t>
                </a:r>
                <a:endParaRPr lang="en-US" altLang="zh-CN" sz="2400" b="0" dirty="0">
                  <a:solidFill>
                    <a:schemeClr val="accent6">
                      <a:lumMod val="75000"/>
                    </a:schemeClr>
                  </a:solidFill>
                </a:endParaRPr>
              </a:p>
            </p:txBody>
          </p:sp>
        </mc:Choice>
        <mc:Fallback xmlns="">
          <p:sp>
            <p:nvSpPr>
              <p:cNvPr id="2" name="文本框 1">
                <a:extLst>
                  <a:ext uri="{FF2B5EF4-FFF2-40B4-BE49-F238E27FC236}">
                    <a16:creationId xmlns:a16="http://schemas.microsoft.com/office/drawing/2014/main" id="{CCC80805-3DD6-F6E9-B78C-83EBDC9FC855}"/>
                  </a:ext>
                </a:extLst>
              </p:cNvPr>
              <p:cNvSpPr txBox="1">
                <a:spLocks noRot="1" noChangeAspect="1" noMove="1" noResize="1" noEditPoints="1" noAdjustHandles="1" noChangeArrowheads="1" noChangeShapeType="1" noTextEdit="1"/>
              </p:cNvSpPr>
              <p:nvPr/>
            </p:nvSpPr>
            <p:spPr>
              <a:xfrm>
                <a:off x="533400" y="561975"/>
                <a:ext cx="11296650" cy="4854278"/>
              </a:xfrm>
              <a:prstGeom prst="rect">
                <a:avLst/>
              </a:prstGeom>
              <a:blipFill>
                <a:blip r:embed="rId3"/>
                <a:stretch>
                  <a:fillRect l="-863" t="-1005" b="-2010"/>
                </a:stretch>
              </a:blipFill>
            </p:spPr>
            <p:txBody>
              <a:bodyPr/>
              <a:lstStyle/>
              <a:p>
                <a:r>
                  <a:rPr lang="zh-CN" altLang="en-US">
                    <a:noFill/>
                  </a:rPr>
                  <a:t> </a:t>
                </a:r>
              </a:p>
            </p:txBody>
          </p:sp>
        </mc:Fallback>
      </mc:AlternateContent>
      <p:sp>
        <p:nvSpPr>
          <p:cNvPr id="3" name="幻灯片编号占位符 5">
            <a:extLst>
              <a:ext uri="{FF2B5EF4-FFF2-40B4-BE49-F238E27FC236}">
                <a16:creationId xmlns:a16="http://schemas.microsoft.com/office/drawing/2014/main" id="{AD641D9A-5D79-63DA-9D40-8656CAFFF09C}"/>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12</a:t>
            </a:fld>
            <a:endParaRPr lang="en-US" dirty="0"/>
          </a:p>
        </p:txBody>
      </p:sp>
    </p:spTree>
    <p:extLst>
      <p:ext uri="{BB962C8B-B14F-4D97-AF65-F5344CB8AC3E}">
        <p14:creationId xmlns:p14="http://schemas.microsoft.com/office/powerpoint/2010/main" val="404793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5222C81-5BAA-D73E-14B8-32A5FCE087E0}"/>
              </a:ext>
            </a:extLst>
          </p:cNvPr>
          <p:cNvSpPr txBox="1"/>
          <p:nvPr/>
        </p:nvSpPr>
        <p:spPr>
          <a:xfrm>
            <a:off x="685800" y="295275"/>
            <a:ext cx="7286625" cy="646331"/>
          </a:xfrm>
          <a:prstGeom prst="rect">
            <a:avLst/>
          </a:prstGeom>
          <a:noFill/>
        </p:spPr>
        <p:txBody>
          <a:bodyPr wrap="square" rtlCol="0">
            <a:spAutoFit/>
          </a:bodyPr>
          <a:lstStyle/>
          <a:p>
            <a:r>
              <a:rPr lang="en-US" altLang="zh-CN" sz="3600" i="0" dirty="0">
                <a:effectLst/>
                <a:highlight>
                  <a:srgbClr val="FFFFFF"/>
                </a:highlight>
                <a:latin typeface="-apple-system"/>
              </a:rPr>
              <a:t>UVA1222</a:t>
            </a:r>
            <a:r>
              <a:rPr lang="en-US" altLang="zh-CN" sz="3600" i="0" dirty="0">
                <a:effectLst/>
                <a:latin typeface="Microsoft YaHei UI (正文)"/>
              </a:rPr>
              <a:t> </a:t>
            </a:r>
            <a:r>
              <a:rPr lang="en-US" altLang="zh-CN" sz="3600" i="0" dirty="0">
                <a:effectLst/>
                <a:latin typeface="-apple-system"/>
              </a:rPr>
              <a:t>Bribing FIPA</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9E4C47-D225-58B4-5FA1-0D3E5EF62FDF}"/>
                  </a:ext>
                </a:extLst>
              </p:cNvPr>
              <p:cNvSpPr txBox="1"/>
              <p:nvPr/>
            </p:nvSpPr>
            <p:spPr>
              <a:xfrm>
                <a:off x="685800" y="1485899"/>
                <a:ext cx="10744200" cy="3416320"/>
              </a:xfrm>
              <a:prstGeom prst="rect">
                <a:avLst/>
              </a:prstGeom>
              <a:noFill/>
            </p:spPr>
            <p:txBody>
              <a:bodyPr wrap="square" rtlCol="0">
                <a:spAutoFit/>
              </a:bodyPr>
              <a:lstStyle/>
              <a:p>
                <a:r>
                  <a:rPr lang="zh-CN" altLang="en-US" sz="2400" b="0" dirty="0">
                    <a:solidFill>
                      <a:srgbClr val="000000"/>
                    </a:solidFill>
                    <a:effectLst/>
                    <a:highlight>
                      <a:srgbClr val="FFFFFF"/>
                    </a:highlight>
                    <a:latin typeface="Consolas" panose="020B0609020204030204" pitchFamily="49" charset="0"/>
                  </a:rPr>
                  <a:t>在 </a:t>
                </a:r>
                <a:r>
                  <a:rPr lang="en-US" altLang="zh-CN" sz="2400" b="0" dirty="0">
                    <a:solidFill>
                      <a:srgbClr val="000000"/>
                    </a:solidFill>
                    <a:effectLst/>
                    <a:highlight>
                      <a:srgbClr val="FFFFFF"/>
                    </a:highlight>
                    <a:latin typeface="Consolas" panose="020B0609020204030204" pitchFamily="49" charset="0"/>
                  </a:rPr>
                  <a:t>FIPA </a:t>
                </a:r>
                <a:r>
                  <a:rPr lang="zh-CN" altLang="en-US" sz="2400" b="0" dirty="0">
                    <a:solidFill>
                      <a:srgbClr val="000000"/>
                    </a:solidFill>
                    <a:effectLst/>
                    <a:highlight>
                      <a:srgbClr val="FFFFFF"/>
                    </a:highlight>
                    <a:latin typeface="Consolas" panose="020B0609020204030204" pitchFamily="49" charset="0"/>
                  </a:rPr>
                  <a:t>即将有一场投票来决定下一届 </a:t>
                </a:r>
                <a:r>
                  <a:rPr lang="en-US" altLang="zh-CN" sz="2400" b="0" dirty="0">
                    <a:solidFill>
                      <a:srgbClr val="000000"/>
                    </a:solidFill>
                    <a:effectLst/>
                    <a:highlight>
                      <a:srgbClr val="FFFFFF"/>
                    </a:highlight>
                    <a:latin typeface="Consolas" panose="020B0609020204030204" pitchFamily="49" charset="0"/>
                  </a:rPr>
                  <a:t>IPWC </a:t>
                </a:r>
                <a:r>
                  <a:rPr lang="zh-CN" altLang="en-US" sz="2400" b="0" dirty="0">
                    <a:solidFill>
                      <a:srgbClr val="000000"/>
                    </a:solidFill>
                    <a:effectLst/>
                    <a:highlight>
                      <a:srgbClr val="FFFFFF"/>
                    </a:highlight>
                    <a:latin typeface="Consolas" panose="020B0609020204030204" pitchFamily="49" charset="0"/>
                  </a:rPr>
                  <a:t>的举办地，而某个国家的代表想通过赠送钻石争取其他国家的投票。他已经知道了争取到每一个国家的选票各需要的钻石的数量，但是因为有一些贫弱的国家会与其直接或间接附属于的大国投相同国家的票，所以他不需要给每一个国家钻石以争取选票。比如，</a:t>
                </a:r>
                <a:r>
                  <a:rPr lang="en-US" altLang="zh-CN" sz="2400" b="0" dirty="0">
                    <a:solidFill>
                      <a:srgbClr val="000000"/>
                    </a:solidFill>
                    <a:effectLst/>
                    <a:highlight>
                      <a:srgbClr val="FFFFFF"/>
                    </a:highlight>
                    <a:latin typeface="Consolas" panose="020B0609020204030204" pitchFamily="49" charset="0"/>
                  </a:rPr>
                  <a:t>C </a:t>
                </a:r>
                <a:r>
                  <a:rPr lang="zh-CN" altLang="en-US" sz="2400" b="0" dirty="0">
                    <a:solidFill>
                      <a:srgbClr val="000000"/>
                    </a:solidFill>
                    <a:effectLst/>
                    <a:highlight>
                      <a:srgbClr val="FFFFFF"/>
                    </a:highlight>
                    <a:latin typeface="Consolas" panose="020B0609020204030204" pitchFamily="49" charset="0"/>
                  </a:rPr>
                  <a:t>国家附属于 </a:t>
                </a:r>
                <a:r>
                  <a:rPr lang="en-US" altLang="zh-CN" sz="2400" b="0" dirty="0">
                    <a:solidFill>
                      <a:srgbClr val="000000"/>
                    </a:solidFill>
                    <a:effectLst/>
                    <a:highlight>
                      <a:srgbClr val="FFFFFF"/>
                    </a:highlight>
                    <a:latin typeface="Consolas" panose="020B0609020204030204" pitchFamily="49" charset="0"/>
                  </a:rPr>
                  <a:t>B </a:t>
                </a:r>
                <a:r>
                  <a:rPr lang="zh-CN" altLang="en-US" sz="2400" b="0" dirty="0">
                    <a:solidFill>
                      <a:srgbClr val="000000"/>
                    </a:solidFill>
                    <a:effectLst/>
                    <a:highlight>
                      <a:srgbClr val="FFFFFF"/>
                    </a:highlight>
                    <a:latin typeface="Consolas" panose="020B0609020204030204" pitchFamily="49" charset="0"/>
                  </a:rPr>
                  <a:t>国家，而 </a:t>
                </a:r>
                <a:r>
                  <a:rPr lang="en-US" altLang="zh-CN" sz="2400" b="0" dirty="0">
                    <a:solidFill>
                      <a:srgbClr val="000000"/>
                    </a:solidFill>
                    <a:effectLst/>
                    <a:highlight>
                      <a:srgbClr val="FFFFFF"/>
                    </a:highlight>
                    <a:latin typeface="Consolas" panose="020B0609020204030204" pitchFamily="49" charset="0"/>
                  </a:rPr>
                  <a:t>B </a:t>
                </a:r>
                <a:r>
                  <a:rPr lang="zh-CN" altLang="en-US" sz="2400" b="0" dirty="0">
                    <a:solidFill>
                      <a:srgbClr val="000000"/>
                    </a:solidFill>
                    <a:effectLst/>
                    <a:highlight>
                      <a:srgbClr val="FFFFFF"/>
                    </a:highlight>
                    <a:latin typeface="Consolas" panose="020B0609020204030204" pitchFamily="49" charset="0"/>
                  </a:rPr>
                  <a:t>国家附属于 </a:t>
                </a:r>
                <a:r>
                  <a:rPr lang="en-US" altLang="zh-CN" sz="2400" b="0" dirty="0">
                    <a:solidFill>
                      <a:srgbClr val="000000"/>
                    </a:solidFill>
                    <a:effectLst/>
                    <a:highlight>
                      <a:srgbClr val="FFFFFF"/>
                    </a:highlight>
                    <a:latin typeface="Consolas" panose="020B0609020204030204" pitchFamily="49" charset="0"/>
                  </a:rPr>
                  <a:t>A </a:t>
                </a:r>
                <a:r>
                  <a:rPr lang="zh-CN" altLang="en-US" sz="2400" b="0" dirty="0">
                    <a:solidFill>
                      <a:srgbClr val="000000"/>
                    </a:solidFill>
                    <a:effectLst/>
                    <a:highlight>
                      <a:srgbClr val="FFFFFF"/>
                    </a:highlight>
                    <a:latin typeface="Consolas" panose="020B0609020204030204" pitchFamily="49" charset="0"/>
                  </a:rPr>
                  <a:t>国家，则在向</a:t>
                </a:r>
                <a:r>
                  <a:rPr lang="en-US" altLang="zh-CN" sz="2400" b="0" dirty="0">
                    <a:solidFill>
                      <a:srgbClr val="000000"/>
                    </a:solidFill>
                    <a:effectLst/>
                    <a:highlight>
                      <a:srgbClr val="FFFFFF"/>
                    </a:highlight>
                    <a:latin typeface="Consolas" panose="020B0609020204030204" pitchFamily="49" charset="0"/>
                  </a:rPr>
                  <a:t>A</a:t>
                </a:r>
                <a:r>
                  <a:rPr lang="zh-CN" altLang="en-US" sz="2400" b="0" dirty="0">
                    <a:solidFill>
                      <a:srgbClr val="000000"/>
                    </a:solidFill>
                    <a:effectLst/>
                    <a:highlight>
                      <a:srgbClr val="FFFFFF"/>
                    </a:highlight>
                    <a:latin typeface="Consolas" panose="020B0609020204030204" pitchFamily="49" charset="0"/>
                  </a:rPr>
                  <a:t>国家赠送礼物后，可以获得 </a:t>
                </a:r>
                <a:r>
                  <a:rPr lang="en-US" altLang="zh-CN" sz="2400" b="0" dirty="0">
                    <a:solidFill>
                      <a:srgbClr val="000000"/>
                    </a:solidFill>
                    <a:effectLst/>
                    <a:highlight>
                      <a:srgbClr val="FFFFFF"/>
                    </a:highlight>
                    <a:latin typeface="Consolas" panose="020B0609020204030204" pitchFamily="49" charset="0"/>
                  </a:rPr>
                  <a:t>ABC </a:t>
                </a:r>
                <a:r>
                  <a:rPr lang="zh-CN" altLang="en-US" sz="2400" b="0" dirty="0">
                    <a:solidFill>
                      <a:srgbClr val="000000"/>
                    </a:solidFill>
                    <a:effectLst/>
                    <a:highlight>
                      <a:srgbClr val="FFFFFF"/>
                    </a:highlight>
                    <a:latin typeface="Consolas" panose="020B0609020204030204" pitchFamily="49" charset="0"/>
                  </a:rPr>
                  <a:t>三国的选票。已知不存在一个国家附属于多个国家，且附属关系之间不存在环，试求在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个国家中获得至少 </a:t>
                </a:r>
                <a:r>
                  <a:rPr lang="en-US" altLang="zh-CN" sz="2400" b="0" dirty="0">
                    <a:solidFill>
                      <a:srgbClr val="000000"/>
                    </a:solidFill>
                    <a:effectLst/>
                    <a:highlight>
                      <a:srgbClr val="FFFFFF"/>
                    </a:highlight>
                    <a:latin typeface="Consolas" panose="020B0609020204030204" pitchFamily="49" charset="0"/>
                  </a:rPr>
                  <a:t>M </a:t>
                </a:r>
                <a:r>
                  <a:rPr lang="zh-CN" altLang="en-US" sz="2400" b="0" dirty="0">
                    <a:solidFill>
                      <a:srgbClr val="000000"/>
                    </a:solidFill>
                    <a:effectLst/>
                    <a:highlight>
                      <a:srgbClr val="FFFFFF"/>
                    </a:highlight>
                    <a:latin typeface="Consolas" panose="020B0609020204030204" pitchFamily="49" charset="0"/>
                  </a:rPr>
                  <a:t>个国家的选票最少需要花费的钻石数量。</a:t>
                </a:r>
                <a:endParaRPr lang="en-US" altLang="zh-CN" sz="2400" b="0" dirty="0">
                  <a:effectLst/>
                  <a:latin typeface="Consolas" panose="020B0609020204030204" pitchFamily="49" charset="0"/>
                </a:endParaRPr>
              </a:p>
              <a:p>
                <a14:m>
                  <m:oMath xmlns:m="http://schemas.openxmlformats.org/officeDocument/2006/math">
                    <m:r>
                      <a:rPr lang="en-US" altLang="zh-CN" sz="240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200</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𝑚</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oMath>
                </a14:m>
                <a:r>
                  <a:rPr lang="zh-CN" altLang="en-US" sz="2400" b="0" dirty="0">
                    <a:effectLst/>
                    <a:latin typeface="Consolas" panose="020B0609020204030204" pitchFamily="49" charset="0"/>
                  </a:rPr>
                  <a:t> </a:t>
                </a:r>
              </a:p>
            </p:txBody>
          </p:sp>
        </mc:Choice>
        <mc:Fallback xmlns="">
          <p:sp>
            <p:nvSpPr>
              <p:cNvPr id="12" name="文本框 11">
                <a:extLst>
                  <a:ext uri="{FF2B5EF4-FFF2-40B4-BE49-F238E27FC236}">
                    <a16:creationId xmlns:a16="http://schemas.microsoft.com/office/drawing/2014/main" id="{989E4C47-D225-58B4-5FA1-0D3E5EF62FDF}"/>
                  </a:ext>
                </a:extLst>
              </p:cNvPr>
              <p:cNvSpPr txBox="1">
                <a:spLocks noRot="1" noChangeAspect="1" noMove="1" noResize="1" noEditPoints="1" noAdjustHandles="1" noChangeArrowheads="1" noChangeShapeType="1" noTextEdit="1"/>
              </p:cNvSpPr>
              <p:nvPr/>
            </p:nvSpPr>
            <p:spPr>
              <a:xfrm>
                <a:off x="685800" y="1485899"/>
                <a:ext cx="10744200" cy="3416320"/>
              </a:xfrm>
              <a:prstGeom prst="rect">
                <a:avLst/>
              </a:prstGeom>
              <a:blipFill>
                <a:blip r:embed="rId3"/>
                <a:stretch>
                  <a:fillRect l="-908" t="-1607" r="-795"/>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69749B20-7AAD-25E0-73B2-2ED6F3C92526}"/>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13</a:t>
            </a:fld>
            <a:endParaRPr lang="en-US" dirty="0"/>
          </a:p>
        </p:txBody>
      </p:sp>
    </p:spTree>
    <p:extLst>
      <p:ext uri="{BB962C8B-B14F-4D97-AF65-F5344CB8AC3E}">
        <p14:creationId xmlns:p14="http://schemas.microsoft.com/office/powerpoint/2010/main" val="229119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5222C81-5BAA-D73E-14B8-32A5FCE087E0}"/>
              </a:ext>
            </a:extLst>
          </p:cNvPr>
          <p:cNvSpPr txBox="1"/>
          <p:nvPr/>
        </p:nvSpPr>
        <p:spPr>
          <a:xfrm>
            <a:off x="685800" y="295275"/>
            <a:ext cx="7286625" cy="646331"/>
          </a:xfrm>
          <a:prstGeom prst="rect">
            <a:avLst/>
          </a:prstGeom>
          <a:noFill/>
        </p:spPr>
        <p:txBody>
          <a:bodyPr wrap="square" rtlCol="0">
            <a:spAutoFit/>
          </a:bodyPr>
          <a:lstStyle/>
          <a:p>
            <a:pPr algn="l"/>
            <a:r>
              <a:rPr lang="en-US" altLang="zh-CN" sz="3600" i="0" dirty="0">
                <a:effectLst/>
                <a:latin typeface="-apple-system"/>
              </a:rPr>
              <a:t>P3188 [HNOI2007] </a:t>
            </a:r>
            <a:r>
              <a:rPr lang="zh-CN" altLang="en-US" sz="3600" i="0" dirty="0">
                <a:effectLst/>
                <a:latin typeface="-apple-system"/>
              </a:rPr>
              <a:t>梦幻岛宝珠</a:t>
            </a:r>
          </a:p>
        </p:txBody>
      </p:sp>
      <p:sp>
        <p:nvSpPr>
          <p:cNvPr id="12" name="文本框 11">
            <a:extLst>
              <a:ext uri="{FF2B5EF4-FFF2-40B4-BE49-F238E27FC236}">
                <a16:creationId xmlns:a16="http://schemas.microsoft.com/office/drawing/2014/main" id="{989E4C47-D225-58B4-5FA1-0D3E5EF62FDF}"/>
              </a:ext>
            </a:extLst>
          </p:cNvPr>
          <p:cNvSpPr txBox="1"/>
          <p:nvPr/>
        </p:nvSpPr>
        <p:spPr>
          <a:xfrm>
            <a:off x="685800" y="1485899"/>
            <a:ext cx="11001375" cy="830997"/>
          </a:xfrm>
          <a:prstGeom prst="rect">
            <a:avLst/>
          </a:prstGeom>
          <a:noFill/>
        </p:spPr>
        <p:txBody>
          <a:bodyPr wrap="square" rtlCol="0">
            <a:spAutoFit/>
          </a:bodyPr>
          <a:lstStyle/>
          <a:p>
            <a:r>
              <a:rPr lang="zh-CN" altLang="en-US" sz="2400" b="0" dirty="0">
                <a:solidFill>
                  <a:srgbClr val="000000"/>
                </a:solidFill>
                <a:effectLst/>
                <a:highlight>
                  <a:srgbClr val="FFFFFF"/>
                </a:highlight>
                <a:latin typeface="Consolas" panose="020B0609020204030204" pitchFamily="49" charset="0"/>
              </a:rPr>
              <a:t>给你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颗宝石，每颗宝石都有重量和价值。要你从这些宝石中选取一些宝石，保证总重量不超过 </a:t>
            </a:r>
            <a:r>
              <a:rPr lang="en-US" altLang="zh-CN" sz="2400" b="0" dirty="0">
                <a:solidFill>
                  <a:srgbClr val="000000"/>
                </a:solidFill>
                <a:effectLst/>
                <a:highlight>
                  <a:srgbClr val="FFFFFF"/>
                </a:highlight>
                <a:latin typeface="Consolas" panose="020B0609020204030204" pitchFamily="49" charset="0"/>
              </a:rPr>
              <a:t>W</a:t>
            </a:r>
            <a:r>
              <a:rPr lang="zh-CN" altLang="en-US" sz="2400" b="0" dirty="0">
                <a:solidFill>
                  <a:srgbClr val="000000"/>
                </a:solidFill>
                <a:effectLst/>
                <a:highlight>
                  <a:srgbClr val="FFFFFF"/>
                </a:highlight>
                <a:latin typeface="Consolas" panose="020B0609020204030204" pitchFamily="49" charset="0"/>
              </a:rPr>
              <a:t>，且总价值最大，并输出最大的总价值。</a:t>
            </a:r>
            <a:r>
              <a:rPr lang="en-US" altLang="zh-CN" sz="2400" b="0" dirty="0">
                <a:solidFill>
                  <a:srgbClr val="000000"/>
                </a:solidFill>
                <a:effectLst/>
                <a:highlight>
                  <a:srgbClr val="FFFFFF"/>
                </a:highlight>
                <a:latin typeface="Consolas" panose="020B0609020204030204" pitchFamily="49" charset="0"/>
              </a:rPr>
              <a:t>(</a:t>
            </a:r>
            <a:r>
              <a:rPr lang="zh-CN" altLang="en-US" sz="2400" b="0" dirty="0">
                <a:solidFill>
                  <a:srgbClr val="000000"/>
                </a:solidFill>
                <a:effectLst/>
                <a:highlight>
                  <a:srgbClr val="FFFFFF"/>
                </a:highlight>
                <a:latin typeface="Consolas" panose="020B0609020204030204" pitchFamily="49" charset="0"/>
              </a:rPr>
              <a:t>是不是很简单</a:t>
            </a:r>
            <a:r>
              <a:rPr lang="en-US" altLang="zh-CN" sz="2400" b="0" dirty="0">
                <a:solidFill>
                  <a:srgbClr val="000000"/>
                </a:solidFill>
                <a:effectLst/>
                <a:highlight>
                  <a:srgbClr val="FFFFFF"/>
                </a:highlight>
                <a:latin typeface="Consolas" panose="020B0609020204030204" pitchFamily="49" charset="0"/>
              </a:rPr>
              <a:t>)</a:t>
            </a:r>
            <a:endParaRPr lang="zh-CN" altLang="en-US" sz="2400" b="0" dirty="0">
              <a:solidFill>
                <a:srgbClr val="000000"/>
              </a:solidFill>
              <a:effectLst/>
              <a:highlight>
                <a:srgbClr val="FFFFFF"/>
              </a:highlight>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B6B3819-6374-D601-9B01-293AC475B025}"/>
                  </a:ext>
                </a:extLst>
              </p:cNvPr>
              <p:cNvSpPr txBox="1"/>
              <p:nvPr/>
            </p:nvSpPr>
            <p:spPr>
              <a:xfrm>
                <a:off x="685800" y="2316896"/>
                <a:ext cx="9591675" cy="1206869"/>
              </a:xfrm>
              <a:prstGeom prst="rect">
                <a:avLst/>
              </a:prstGeom>
              <a:noFill/>
            </p:spPr>
            <p:txBody>
              <a:bodyPr wrap="square" rtlCol="0">
                <a:spAutoFit/>
              </a:bodyPr>
              <a:lstStyle/>
              <a:p>
                <a14:m>
                  <m:oMath xmlns:m="http://schemas.openxmlformats.org/officeDocument/2006/math">
                    <m:r>
                      <a:rPr lang="en-US" altLang="zh-CN" sz="240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100</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30</m:t>
                        </m:r>
                      </m:sup>
                    </m:sSup>
                  </m:oMath>
                </a14:m>
                <a:r>
                  <a:rPr lang="en-US" altLang="zh-CN" sz="2400" b="0" dirty="0">
                    <a:solidFill>
                      <a:srgbClr val="000000"/>
                    </a:solidFill>
                    <a:effectLst/>
                    <a:highlight>
                      <a:srgbClr val="FFFFFF"/>
                    </a:highlight>
                    <a:latin typeface="Consolas" panose="020B0609020204030204" pitchFamily="49" charset="0"/>
                  </a:rPr>
                  <a:t> </a:t>
                </a:r>
              </a:p>
              <a:p>
                <a:r>
                  <a:rPr lang="zh-CN" altLang="en-US" sz="2400" b="0" dirty="0">
                    <a:solidFill>
                      <a:srgbClr val="000000"/>
                    </a:solidFill>
                    <a:effectLst/>
                    <a:highlight>
                      <a:srgbClr val="FFFFFF"/>
                    </a:highlight>
                    <a:latin typeface="Consolas" panose="020B0609020204030204" pitchFamily="49" charset="0"/>
                  </a:rPr>
                  <a:t>保证每个 </a:t>
                </a:r>
                <a14:m>
                  <m:oMath xmlns:m="http://schemas.openxmlformats.org/officeDocument/2006/math">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w</m:t>
                        </m:r>
                      </m:e>
                      <m:sub>
                        <m:r>
                          <a:rPr lang="en-US" altLang="zh-CN" sz="2400" b="0" i="1" smtClean="0">
                            <a:latin typeface="Cambria Math" panose="02040503050406030204" pitchFamily="18" charset="0"/>
                          </a:rPr>
                          <m:t>𝑖</m:t>
                        </m:r>
                      </m:sub>
                    </m:sSub>
                  </m:oMath>
                </a14:m>
                <a:r>
                  <a:rPr lang="zh-CN" altLang="en-US" sz="2400" b="0" dirty="0">
                    <a:solidFill>
                      <a:srgbClr val="000000"/>
                    </a:solidFill>
                    <a:effectLst/>
                    <a:highlight>
                      <a:srgbClr val="FFFFFF"/>
                    </a:highlight>
                    <a:latin typeface="Consolas" panose="020B0609020204030204" pitchFamily="49" charset="0"/>
                  </a:rPr>
                  <a:t> 能写成 </a:t>
                </a:r>
                <a14:m>
                  <m:oMath xmlns:m="http://schemas.openxmlformats.org/officeDocument/2006/math">
                    <m:r>
                      <m:rPr>
                        <m:sty m:val="p"/>
                      </m:rPr>
                      <a:rPr lang="en-US" altLang="zh-CN" sz="2400" b="0" i="0" smtClean="0">
                        <a:latin typeface="Cambria Math" panose="02040503050406030204" pitchFamily="18" charset="0"/>
                      </a:rPr>
                      <m:t>a</m:t>
                    </m:r>
                    <m:r>
                      <a:rPr lang="en-US" altLang="zh-CN" sz="2400" b="0" i="1" smtClean="0">
                        <a:latin typeface="Cambria Math" panose="02040503050406030204" pitchFamily="18" charset="0"/>
                      </a:rPr>
                      <m:t>×</m:t>
                    </m:r>
                    <m:sSup>
                      <m:sSupPr>
                        <m:ctrlPr>
                          <a:rPr lang="en-US" altLang="zh-CN" sz="2400" i="1">
                            <a:highlight>
                              <a:srgbClr val="FFFFFF"/>
                            </a:highlight>
                            <a:latin typeface="Cambria Math" panose="02040503050406030204" pitchFamily="18" charset="0"/>
                          </a:rPr>
                        </m:ctrlPr>
                      </m:sSupPr>
                      <m:e>
                        <m:r>
                          <a:rPr lang="en-US" altLang="zh-CN" sz="2400" i="1">
                            <a:highlight>
                              <a:srgbClr val="FFFFFF"/>
                            </a:highlight>
                            <a:latin typeface="Cambria Math" panose="02040503050406030204" pitchFamily="18" charset="0"/>
                          </a:rPr>
                          <m:t>2</m:t>
                        </m:r>
                      </m:e>
                      <m:sup>
                        <m:r>
                          <a:rPr lang="en-US" altLang="zh-CN" sz="2400" b="0" i="1" smtClean="0">
                            <a:highlight>
                              <a:srgbClr val="FFFFFF"/>
                            </a:highlight>
                            <a:latin typeface="Cambria Math" panose="02040503050406030204" pitchFamily="18" charset="0"/>
                          </a:rPr>
                          <m:t>𝑏</m:t>
                        </m:r>
                      </m:sup>
                    </m:sSup>
                  </m:oMath>
                </a14:m>
                <a:r>
                  <a:rPr lang="zh-CN" altLang="en-US" sz="2400" b="0" dirty="0">
                    <a:solidFill>
                      <a:srgbClr val="000000"/>
                    </a:solidFill>
                    <a:effectLst/>
                    <a:highlight>
                      <a:srgbClr val="FFFFFF"/>
                    </a:highlight>
                    <a:latin typeface="Consolas" panose="020B0609020204030204" pitchFamily="49" charset="0"/>
                  </a:rPr>
                  <a:t> 的形式</a:t>
                </a:r>
                <a:r>
                  <a:rPr lang="en-US" altLang="zh-CN" sz="2400" dirty="0">
                    <a:solidFill>
                      <a:srgbClr val="000000"/>
                    </a:solidFill>
                    <a:highlight>
                      <a:srgbClr val="FFFFFF"/>
                    </a:highlight>
                    <a:latin typeface="Consolas" panose="020B0609020204030204" pitchFamily="49" charset="0"/>
                  </a:rPr>
                  <a:t>(a</a:t>
                </a:r>
                <a:r>
                  <a:rPr lang="zh-CN" altLang="en-US" sz="2400" dirty="0">
                    <a:solidFill>
                      <a:srgbClr val="000000"/>
                    </a:solidFill>
                    <a:highlight>
                      <a:srgbClr val="FFFFFF"/>
                    </a:highlight>
                    <a:latin typeface="Consolas" panose="020B0609020204030204" pitchFamily="49" charset="0"/>
                  </a:rPr>
                  <a:t>，</a:t>
                </a:r>
                <a:r>
                  <a:rPr lang="en-US" altLang="zh-CN" sz="2400" dirty="0">
                    <a:solidFill>
                      <a:srgbClr val="000000"/>
                    </a:solidFill>
                    <a:highlight>
                      <a:srgbClr val="FFFFFF"/>
                    </a:highlight>
                    <a:latin typeface="Consolas" panose="020B0609020204030204" pitchFamily="49" charset="0"/>
                  </a:rPr>
                  <a:t>b</a:t>
                </a:r>
                <a:r>
                  <a:rPr lang="zh-CN" altLang="en-US" sz="2400" dirty="0">
                    <a:solidFill>
                      <a:srgbClr val="000000"/>
                    </a:solidFill>
                    <a:highlight>
                      <a:srgbClr val="FFFFFF"/>
                    </a:highlight>
                    <a:latin typeface="Consolas" panose="020B0609020204030204" pitchFamily="49" charset="0"/>
                  </a:rPr>
                  <a:t>为自然数</a:t>
                </a:r>
                <a:r>
                  <a:rPr lang="en-US" altLang="zh-CN" sz="2400" dirty="0">
                    <a:solidFill>
                      <a:srgbClr val="000000"/>
                    </a:solidFill>
                    <a:highlight>
                      <a:srgbClr val="FFFFFF"/>
                    </a:highlight>
                    <a:latin typeface="Consolas" panose="020B0609020204030204" pitchFamily="49" charset="0"/>
                  </a:rPr>
                  <a:t>)</a:t>
                </a:r>
                <a:r>
                  <a:rPr lang="zh-CN" altLang="en-US" sz="2400" b="0" dirty="0">
                    <a:solidFill>
                      <a:srgbClr val="000000"/>
                    </a:solidFill>
                    <a:effectLst/>
                    <a:highlight>
                      <a:srgbClr val="FFFFFF"/>
                    </a:highlight>
                    <a:latin typeface="Consolas" panose="020B0609020204030204" pitchFamily="49" charset="0"/>
                  </a:rPr>
                  <a:t>，</a:t>
                </a:r>
                <a14:m>
                  <m:oMath xmlns:m="http://schemas.openxmlformats.org/officeDocument/2006/math">
                    <m:r>
                      <a:rPr lang="en-US" altLang="zh-CN" sz="2400" b="0" i="1" smtClean="0">
                        <a:highlight>
                          <a:srgbClr val="FFFFFF"/>
                        </a:highlight>
                        <a:latin typeface="Cambria Math" panose="02040503050406030204" pitchFamily="18" charset="0"/>
                      </a:rPr>
                      <m:t>𝑎</m:t>
                    </m:r>
                    <m:r>
                      <a:rPr lang="en-US" altLang="zh-CN" sz="2400" i="1">
                        <a:highlight>
                          <a:srgbClr val="FFFFFF"/>
                        </a:highlight>
                        <a:latin typeface="Cambria Math" panose="02040503050406030204" pitchFamily="18" charset="0"/>
                      </a:rPr>
                      <m:t>≤10,</m:t>
                    </m:r>
                    <m:r>
                      <a:rPr lang="en-US" altLang="zh-CN" sz="2400" i="1" smtClean="0">
                        <a:highlight>
                          <a:srgbClr val="FFFFFF"/>
                        </a:highlight>
                        <a:latin typeface="Cambria Math" panose="02040503050406030204" pitchFamily="18" charset="0"/>
                      </a:rPr>
                      <m:t> </m:t>
                    </m:r>
                    <m:r>
                      <a:rPr lang="en-US" altLang="zh-CN" sz="2400" b="0" i="1" smtClean="0">
                        <a:highlight>
                          <a:srgbClr val="FFFFFF"/>
                        </a:highlight>
                        <a:latin typeface="Cambria Math" panose="02040503050406030204" pitchFamily="18" charset="0"/>
                      </a:rPr>
                      <m:t>𝑏</m:t>
                    </m:r>
                    <m:r>
                      <a:rPr lang="en-US" altLang="zh-CN" sz="2400" i="1">
                        <a:highlight>
                          <a:srgbClr val="FFFFFF"/>
                        </a:highlight>
                        <a:latin typeface="Cambria Math" panose="02040503050406030204" pitchFamily="18" charset="0"/>
                      </a:rPr>
                      <m:t>≤</m:t>
                    </m:r>
                    <m:r>
                      <a:rPr lang="en-US" altLang="zh-CN" sz="2400" b="0" i="1" smtClean="0">
                        <a:highlight>
                          <a:srgbClr val="FFFFFF"/>
                        </a:highlight>
                        <a:latin typeface="Cambria Math" panose="02040503050406030204" pitchFamily="18" charset="0"/>
                      </a:rPr>
                      <m:t>30</m:t>
                    </m:r>
                  </m:oMath>
                </a14:m>
                <a:r>
                  <a:rPr lang="en-US" altLang="zh-CN" sz="2400" dirty="0">
                    <a:solidFill>
                      <a:srgbClr val="000000"/>
                    </a:solidFill>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，且答案不超过 </a:t>
                </a:r>
                <a14:m>
                  <m:oMath xmlns:m="http://schemas.openxmlformats.org/officeDocument/2006/math">
                    <m:sSup>
                      <m:sSupPr>
                        <m:ctrlPr>
                          <a:rPr lang="en-US" altLang="zh-CN" sz="2400" i="1">
                            <a:highlight>
                              <a:srgbClr val="FFFFFF"/>
                            </a:highlight>
                            <a:latin typeface="Cambria Math" panose="02040503050406030204" pitchFamily="18" charset="0"/>
                          </a:rPr>
                        </m:ctrlPr>
                      </m:sSupPr>
                      <m:e>
                        <m:r>
                          <a:rPr lang="en-US" altLang="zh-CN" sz="2400" i="1">
                            <a:highlight>
                              <a:srgbClr val="FFFFFF"/>
                            </a:highlight>
                            <a:latin typeface="Cambria Math" panose="02040503050406030204" pitchFamily="18" charset="0"/>
                          </a:rPr>
                          <m:t>2</m:t>
                        </m:r>
                      </m:e>
                      <m:sup>
                        <m:r>
                          <a:rPr lang="en-US" altLang="zh-CN" sz="2400" i="1">
                            <a:highlight>
                              <a:srgbClr val="FFFFFF"/>
                            </a:highlight>
                            <a:latin typeface="Cambria Math" panose="02040503050406030204" pitchFamily="18" charset="0"/>
                          </a:rPr>
                          <m:t>30</m:t>
                        </m:r>
                      </m:sup>
                    </m:sSup>
                    <m:r>
                      <a:rPr lang="en-US" altLang="zh-CN" sz="2400" i="1">
                        <a:highlight>
                          <a:srgbClr val="FFFFFF"/>
                        </a:highlight>
                        <a:latin typeface="Cambria Math" panose="02040503050406030204" pitchFamily="18" charset="0"/>
                      </a:rPr>
                      <m:t> </m:t>
                    </m:r>
                  </m:oMath>
                </a14:m>
                <a:r>
                  <a:rPr lang="zh-CN" altLang="en-US" sz="2400" b="0" dirty="0">
                    <a:solidFill>
                      <a:srgbClr val="000000"/>
                    </a:solidFill>
                    <a:effectLst/>
                    <a:highlight>
                      <a:srgbClr val="FFFFFF"/>
                    </a:highlight>
                    <a:latin typeface="Consolas" panose="020B0609020204030204" pitchFamily="49" charset="0"/>
                  </a:rPr>
                  <a:t>。</a:t>
                </a:r>
              </a:p>
            </p:txBody>
          </p:sp>
        </mc:Choice>
        <mc:Fallback xmlns="">
          <p:sp>
            <p:nvSpPr>
              <p:cNvPr id="2" name="文本框 1">
                <a:extLst>
                  <a:ext uri="{FF2B5EF4-FFF2-40B4-BE49-F238E27FC236}">
                    <a16:creationId xmlns:a16="http://schemas.microsoft.com/office/drawing/2014/main" id="{7B6B3819-6374-D601-9B01-293AC475B025}"/>
                  </a:ext>
                </a:extLst>
              </p:cNvPr>
              <p:cNvSpPr txBox="1">
                <a:spLocks noRot="1" noChangeAspect="1" noMove="1" noResize="1" noEditPoints="1" noAdjustHandles="1" noChangeArrowheads="1" noChangeShapeType="1" noTextEdit="1"/>
              </p:cNvSpPr>
              <p:nvPr/>
            </p:nvSpPr>
            <p:spPr>
              <a:xfrm>
                <a:off x="685800" y="2316896"/>
                <a:ext cx="9591675" cy="1206869"/>
              </a:xfrm>
              <a:prstGeom prst="rect">
                <a:avLst/>
              </a:prstGeom>
              <a:blipFill>
                <a:blip r:embed="rId3"/>
                <a:stretch>
                  <a:fillRect l="-1017" b="-11111"/>
                </a:stretch>
              </a:blipFill>
            </p:spPr>
            <p:txBody>
              <a:bodyPr/>
              <a:lstStyle/>
              <a:p>
                <a:r>
                  <a:rPr lang="zh-CN" altLang="en-US">
                    <a:noFill/>
                  </a:rPr>
                  <a:t> </a:t>
                </a:r>
              </a:p>
            </p:txBody>
          </p:sp>
        </mc:Fallback>
      </mc:AlternateContent>
      <p:sp>
        <p:nvSpPr>
          <p:cNvPr id="8" name="幻灯片编号占位符 5">
            <a:extLst>
              <a:ext uri="{FF2B5EF4-FFF2-40B4-BE49-F238E27FC236}">
                <a16:creationId xmlns:a16="http://schemas.microsoft.com/office/drawing/2014/main" id="{B8250A92-62DE-A3AC-9135-5DFFDDDA2920}"/>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14</a:t>
            </a:fld>
            <a:endParaRPr lang="en-US" dirty="0"/>
          </a:p>
        </p:txBody>
      </p:sp>
    </p:spTree>
    <p:extLst>
      <p:ext uri="{BB962C8B-B14F-4D97-AF65-F5344CB8AC3E}">
        <p14:creationId xmlns:p14="http://schemas.microsoft.com/office/powerpoint/2010/main" val="287969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C9DE52-436C-C300-6D0E-143A927CFBF7}"/>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D4CFC87C-720C-D755-A7D3-80EA47D511FE}"/>
              </a:ext>
            </a:extLst>
          </p:cNvPr>
          <p:cNvSpPr txBox="1"/>
          <p:nvPr/>
        </p:nvSpPr>
        <p:spPr>
          <a:xfrm>
            <a:off x="2047875" y="1560195"/>
            <a:ext cx="9124950" cy="1384995"/>
          </a:xfrm>
          <a:prstGeom prst="rect">
            <a:avLst/>
          </a:prstGeom>
          <a:noFill/>
        </p:spPr>
        <p:txBody>
          <a:bodyPr wrap="square" rtlCol="0">
            <a:spAutoFit/>
          </a:bodyPr>
          <a:lstStyle/>
          <a:p>
            <a:r>
              <a:rPr lang="en-US" altLang="zh-CN" sz="2800" i="0" dirty="0">
                <a:effectLst/>
                <a:latin typeface="-apple-system"/>
              </a:rPr>
              <a:t>P1776 </a:t>
            </a:r>
            <a:r>
              <a:rPr lang="zh-CN" altLang="en-US" sz="2800" i="0" dirty="0">
                <a:effectLst/>
                <a:latin typeface="-apple-system"/>
              </a:rPr>
              <a:t>宝物筛选</a:t>
            </a:r>
            <a:r>
              <a:rPr lang="en-US" altLang="zh-CN" sz="2800" i="0" dirty="0">
                <a:effectLst/>
                <a:latin typeface="-apple-system"/>
              </a:rPr>
              <a:t>(</a:t>
            </a:r>
            <a:r>
              <a:rPr lang="zh-CN" altLang="en-US" sz="2800" i="0" dirty="0">
                <a:effectLst/>
                <a:latin typeface="-apple-system"/>
              </a:rPr>
              <a:t>多重背包</a:t>
            </a:r>
            <a:r>
              <a:rPr lang="en-US" altLang="zh-CN" sz="2800" i="0" dirty="0">
                <a:effectLst/>
                <a:latin typeface="-apple-system"/>
              </a:rPr>
              <a:t>)</a:t>
            </a:r>
          </a:p>
          <a:p>
            <a:r>
              <a:rPr lang="en-US" altLang="zh-CN" sz="2800" i="0" dirty="0">
                <a:effectLst/>
                <a:latin typeface="-apple-system"/>
              </a:rPr>
              <a:t>P1273 </a:t>
            </a:r>
            <a:r>
              <a:rPr lang="zh-CN" altLang="en-US" sz="2800" i="0" dirty="0">
                <a:effectLst/>
                <a:latin typeface="-apple-system"/>
              </a:rPr>
              <a:t>有线电视网</a:t>
            </a:r>
            <a:r>
              <a:rPr lang="en-US" altLang="zh-CN" sz="2800" i="0" dirty="0">
                <a:effectLst/>
                <a:latin typeface="-apple-system"/>
              </a:rPr>
              <a:t>(</a:t>
            </a:r>
            <a:r>
              <a:rPr lang="zh-CN" altLang="en-US" sz="2800" dirty="0">
                <a:latin typeface="-apple-system"/>
              </a:rPr>
              <a:t>普通</a:t>
            </a:r>
            <a:r>
              <a:rPr lang="en-US" altLang="zh-CN" sz="2800" dirty="0">
                <a:latin typeface="-apple-system"/>
              </a:rPr>
              <a:t> </a:t>
            </a:r>
            <a:r>
              <a:rPr lang="zh-CN" altLang="en-US" sz="2800" i="0" dirty="0">
                <a:effectLst/>
                <a:latin typeface="-apple-system"/>
              </a:rPr>
              <a:t>树上背包</a:t>
            </a:r>
            <a:r>
              <a:rPr lang="en-US" altLang="zh-CN" sz="2800" dirty="0">
                <a:latin typeface="-apple-system"/>
              </a:rPr>
              <a:t>)</a:t>
            </a:r>
            <a:endParaRPr lang="zh-CN" altLang="en-US" sz="2800" i="0" dirty="0">
              <a:effectLst/>
              <a:latin typeface="-apple-system"/>
            </a:endParaRPr>
          </a:p>
          <a:p>
            <a:r>
              <a:rPr lang="en-US" altLang="zh-CN" sz="2800" i="0" dirty="0">
                <a:effectLst/>
                <a:latin typeface="-apple-system"/>
              </a:rPr>
              <a:t>P1270 “</a:t>
            </a:r>
            <a:r>
              <a:rPr lang="zh-CN" altLang="en-US" sz="2800" i="0" dirty="0">
                <a:effectLst/>
                <a:latin typeface="-apple-system"/>
              </a:rPr>
              <a:t>访问”美术馆</a:t>
            </a:r>
            <a:r>
              <a:rPr lang="en-US" altLang="zh-CN" sz="2800" dirty="0">
                <a:latin typeface="-apple-system"/>
              </a:rPr>
              <a:t>(</a:t>
            </a:r>
            <a:r>
              <a:rPr lang="zh-CN" altLang="en-US" sz="2800" dirty="0">
                <a:latin typeface="-apple-system"/>
              </a:rPr>
              <a:t>较难树上背包</a:t>
            </a:r>
            <a:r>
              <a:rPr lang="en-US" altLang="zh-CN" sz="2800" dirty="0">
                <a:latin typeface="-apple-system"/>
              </a:rPr>
              <a:t>)</a:t>
            </a:r>
            <a:endParaRPr lang="zh-CN" altLang="en-US" sz="2800" i="0" dirty="0">
              <a:effectLst/>
              <a:latin typeface="-apple-system"/>
            </a:endParaRPr>
          </a:p>
        </p:txBody>
      </p:sp>
      <p:sp>
        <p:nvSpPr>
          <p:cNvPr id="5" name="幻灯片编号占位符 5">
            <a:extLst>
              <a:ext uri="{FF2B5EF4-FFF2-40B4-BE49-F238E27FC236}">
                <a16:creationId xmlns:a16="http://schemas.microsoft.com/office/drawing/2014/main" id="{41BF7CBB-14CB-66A6-BF09-1781EC5AB4B9}"/>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15</a:t>
            </a:fld>
            <a:endParaRPr lang="en-US" dirty="0"/>
          </a:p>
        </p:txBody>
      </p:sp>
    </p:spTree>
    <p:extLst>
      <p:ext uri="{BB962C8B-B14F-4D97-AF65-F5344CB8AC3E}">
        <p14:creationId xmlns:p14="http://schemas.microsoft.com/office/powerpoint/2010/main" val="215725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8180928-AC6F-4E08-5886-63C6E0855B0A}"/>
              </a:ext>
            </a:extLst>
          </p:cNvPr>
          <p:cNvSpPr>
            <a:spLocks noGrp="1"/>
          </p:cNvSpPr>
          <p:nvPr>
            <p:ph type="title"/>
          </p:nvPr>
        </p:nvSpPr>
        <p:spPr>
          <a:xfrm>
            <a:off x="5257799" y="2224088"/>
            <a:ext cx="5884027" cy="1204912"/>
          </a:xfrm>
        </p:spPr>
        <p:txBody>
          <a:bodyPr rtlCol="0">
            <a:normAutofit/>
          </a:bodyPr>
          <a:lstStyle>
            <a:defPPr>
              <a:defRPr lang="zh-CN"/>
            </a:defPPr>
          </a:lstStyle>
          <a:p>
            <a:pPr rtl="0"/>
            <a:r>
              <a:rPr lang="zh-CN" altLang="en-US" sz="3600" dirty="0"/>
              <a:t>区间</a:t>
            </a:r>
            <a:r>
              <a:rPr lang="en-US" altLang="zh-CN" sz="3600" dirty="0"/>
              <a:t>DP</a:t>
            </a:r>
            <a:endParaRPr lang="zh-CN" sz="3600" dirty="0"/>
          </a:p>
        </p:txBody>
      </p:sp>
    </p:spTree>
    <p:extLst>
      <p:ext uri="{BB962C8B-B14F-4D97-AF65-F5344CB8AC3E}">
        <p14:creationId xmlns:p14="http://schemas.microsoft.com/office/powerpoint/2010/main" val="146224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1C652B3-F40D-05E0-2BA0-DF9E2E2B091B}"/>
              </a:ext>
            </a:extLst>
          </p:cNvPr>
          <p:cNvSpPr txBox="1"/>
          <p:nvPr/>
        </p:nvSpPr>
        <p:spPr>
          <a:xfrm>
            <a:off x="1371600" y="342900"/>
            <a:ext cx="10820400" cy="646331"/>
          </a:xfrm>
          <a:prstGeom prst="rect">
            <a:avLst/>
          </a:prstGeom>
          <a:noFill/>
        </p:spPr>
        <p:txBody>
          <a:bodyPr wrap="square" rtlCol="0">
            <a:spAutoFit/>
          </a:bodyPr>
          <a:lstStyle/>
          <a:p>
            <a:pPr algn="l"/>
            <a:r>
              <a:rPr lang="en-US" altLang="zh-CN" sz="3600" i="0" dirty="0">
                <a:effectLst/>
                <a:latin typeface="-apple-system"/>
              </a:rPr>
              <a:t>P5851 [USACO19DEC] Greedy Pie Eaters P</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EC95FB-AEDB-714B-88FE-E567862F9AC1}"/>
                  </a:ext>
                </a:extLst>
              </p:cNvPr>
              <p:cNvSpPr txBox="1"/>
              <p:nvPr/>
            </p:nvSpPr>
            <p:spPr>
              <a:xfrm>
                <a:off x="723900" y="1166842"/>
                <a:ext cx="10934700" cy="4530792"/>
              </a:xfrm>
              <a:prstGeom prst="rect">
                <a:avLst/>
              </a:prstGeom>
              <a:noFill/>
            </p:spPr>
            <p:txBody>
              <a:bodyPr wrap="square" rtlCol="0">
                <a:spAutoFit/>
              </a:bodyPr>
              <a:lstStyle/>
              <a:p>
                <a:r>
                  <a:rPr lang="en-US" altLang="zh-CN" sz="2200" b="0" dirty="0">
                    <a:solidFill>
                      <a:srgbClr val="000000"/>
                    </a:solidFill>
                    <a:effectLst/>
                    <a:highlight>
                      <a:srgbClr val="FFFFFF"/>
                    </a:highlight>
                    <a:latin typeface="Consolas" panose="020B0609020204030204" pitchFamily="49" charset="0"/>
                  </a:rPr>
                  <a:t>Farmer John </a:t>
                </a:r>
                <a:r>
                  <a:rPr lang="zh-CN" altLang="en-US" sz="2200" b="0" dirty="0">
                    <a:solidFill>
                      <a:srgbClr val="000000"/>
                    </a:solidFill>
                    <a:effectLst/>
                    <a:highlight>
                      <a:srgbClr val="FFFFFF"/>
                    </a:highlight>
                    <a:latin typeface="Consolas" panose="020B0609020204030204" pitchFamily="49" charset="0"/>
                  </a:rPr>
                  <a:t>有 </a:t>
                </a:r>
                <a:r>
                  <a:rPr lang="en-US" altLang="zh-CN" sz="2200" b="0" dirty="0">
                    <a:solidFill>
                      <a:srgbClr val="000000"/>
                    </a:solidFill>
                    <a:effectLst/>
                    <a:highlight>
                      <a:srgbClr val="FFFFFF"/>
                    </a:highlight>
                    <a:latin typeface="Consolas" panose="020B0609020204030204" pitchFamily="49" charset="0"/>
                  </a:rPr>
                  <a:t>M </a:t>
                </a:r>
                <a:r>
                  <a:rPr lang="zh-CN" altLang="en-US" sz="2200" b="0" dirty="0">
                    <a:solidFill>
                      <a:srgbClr val="000000"/>
                    </a:solidFill>
                    <a:effectLst/>
                    <a:highlight>
                      <a:srgbClr val="FFFFFF"/>
                    </a:highlight>
                    <a:latin typeface="Consolas" panose="020B0609020204030204" pitchFamily="49" charset="0"/>
                  </a:rPr>
                  <a:t>头奶牛，为了方便，编号为 </a:t>
                </a:r>
                <a:r>
                  <a:rPr lang="en-US" altLang="zh-CN" sz="2200" b="0" dirty="0">
                    <a:solidFill>
                      <a:srgbClr val="000000"/>
                    </a:solidFill>
                    <a:effectLst/>
                    <a:highlight>
                      <a:srgbClr val="FFFFFF"/>
                    </a:highlight>
                    <a:latin typeface="Consolas" panose="020B0609020204030204" pitchFamily="49" charset="0"/>
                  </a:rPr>
                  <a:t>1~M</a:t>
                </a:r>
                <a:r>
                  <a:rPr lang="zh-CN" altLang="en-US" sz="2200" b="0" dirty="0">
                    <a:solidFill>
                      <a:srgbClr val="000000"/>
                    </a:solidFill>
                    <a:effectLst/>
                    <a:highlight>
                      <a:srgbClr val="FFFFFF"/>
                    </a:highlight>
                    <a:latin typeface="Consolas" panose="020B0609020204030204" pitchFamily="49" charset="0"/>
                  </a:rPr>
                  <a:t>。这些奶牛平时都吃青草，但是喜欢偶尔换换口味。</a:t>
                </a:r>
                <a:r>
                  <a:rPr lang="en-US" altLang="zh-CN" sz="2200" b="0" dirty="0">
                    <a:solidFill>
                      <a:srgbClr val="000000"/>
                    </a:solidFill>
                    <a:effectLst/>
                    <a:highlight>
                      <a:srgbClr val="FFFFFF"/>
                    </a:highlight>
                    <a:latin typeface="Consolas" panose="020B0609020204030204" pitchFamily="49" charset="0"/>
                  </a:rPr>
                  <a:t>Farmer John </a:t>
                </a:r>
                <a:r>
                  <a:rPr lang="zh-CN" altLang="en-US" sz="2200" b="0" dirty="0">
                    <a:solidFill>
                      <a:srgbClr val="000000"/>
                    </a:solidFill>
                    <a:effectLst/>
                    <a:highlight>
                      <a:srgbClr val="FFFFFF"/>
                    </a:highlight>
                    <a:latin typeface="Consolas" panose="020B0609020204030204" pitchFamily="49" charset="0"/>
                  </a:rPr>
                  <a:t>一天烤了 </a:t>
                </a:r>
                <a:r>
                  <a:rPr lang="en-US" altLang="zh-CN" sz="2200" b="0" dirty="0">
                    <a:solidFill>
                      <a:srgbClr val="000000"/>
                    </a:solidFill>
                    <a:effectLst/>
                    <a:highlight>
                      <a:srgbClr val="FFFFFF"/>
                    </a:highlight>
                    <a:latin typeface="Consolas" panose="020B0609020204030204" pitchFamily="49" charset="0"/>
                  </a:rPr>
                  <a:t>N </a:t>
                </a:r>
                <a:r>
                  <a:rPr lang="zh-CN" altLang="en-US" sz="2200" b="0" dirty="0">
                    <a:solidFill>
                      <a:srgbClr val="000000"/>
                    </a:solidFill>
                    <a:effectLst/>
                    <a:highlight>
                      <a:srgbClr val="FFFFFF"/>
                    </a:highlight>
                    <a:latin typeface="Consolas" panose="020B0609020204030204" pitchFamily="49" charset="0"/>
                  </a:rPr>
                  <a:t>个派请奶牛吃，这 </a:t>
                </a:r>
                <a:r>
                  <a:rPr lang="en-US" altLang="zh-CN" sz="2200" b="0" dirty="0">
                    <a:solidFill>
                      <a:srgbClr val="000000"/>
                    </a:solidFill>
                    <a:effectLst/>
                    <a:highlight>
                      <a:srgbClr val="FFFFFF"/>
                    </a:highlight>
                    <a:latin typeface="Consolas" panose="020B0609020204030204" pitchFamily="49" charset="0"/>
                  </a:rPr>
                  <a:t>N </a:t>
                </a:r>
                <a:r>
                  <a:rPr lang="zh-CN" altLang="en-US" sz="2200" b="0" dirty="0">
                    <a:solidFill>
                      <a:srgbClr val="000000"/>
                    </a:solidFill>
                    <a:effectLst/>
                    <a:highlight>
                      <a:srgbClr val="FFFFFF"/>
                    </a:highlight>
                    <a:latin typeface="Consolas" panose="020B0609020204030204" pitchFamily="49" charset="0"/>
                  </a:rPr>
                  <a:t>个派编号为 </a:t>
                </a:r>
                <a:r>
                  <a:rPr lang="en-US" altLang="zh-CN" sz="2200" b="0" dirty="0">
                    <a:solidFill>
                      <a:srgbClr val="000000"/>
                    </a:solidFill>
                    <a:effectLst/>
                    <a:highlight>
                      <a:srgbClr val="FFFFFF"/>
                    </a:highlight>
                    <a:latin typeface="Consolas" panose="020B0609020204030204" pitchFamily="49" charset="0"/>
                  </a:rPr>
                  <a:t>1~N</a:t>
                </a:r>
                <a:r>
                  <a:rPr lang="zh-CN" altLang="en-US" sz="2200" b="0" dirty="0">
                    <a:solidFill>
                      <a:srgbClr val="000000"/>
                    </a:solidFill>
                    <a:effectLst/>
                    <a:highlight>
                      <a:srgbClr val="FFFFFF"/>
                    </a:highlight>
                    <a:latin typeface="Consolas" panose="020B0609020204030204" pitchFamily="49" charset="0"/>
                  </a:rPr>
                  <a:t>。第 </a:t>
                </a:r>
                <a:r>
                  <a:rPr lang="en-US" altLang="zh-CN" sz="2200" b="0" dirty="0" err="1">
                    <a:solidFill>
                      <a:srgbClr val="000000"/>
                    </a:solidFill>
                    <a:effectLst/>
                    <a:highlight>
                      <a:srgbClr val="FFFFFF"/>
                    </a:highlight>
                    <a:latin typeface="Consolas" panose="020B0609020204030204" pitchFamily="49" charset="0"/>
                  </a:rPr>
                  <a:t>i</a:t>
                </a:r>
                <a:r>
                  <a:rPr lang="en-US" altLang="zh-CN" sz="2200" b="0" dirty="0">
                    <a:solidFill>
                      <a:srgbClr val="000000"/>
                    </a:solidFill>
                    <a:effectLst/>
                    <a:highlight>
                      <a:srgbClr val="FFFFFF"/>
                    </a:highlight>
                    <a:latin typeface="Consolas" panose="020B0609020204030204" pitchFamily="49" charset="0"/>
                  </a:rPr>
                  <a:t> </a:t>
                </a:r>
                <a:r>
                  <a:rPr lang="zh-CN" altLang="en-US" sz="2200" b="0" dirty="0">
                    <a:solidFill>
                      <a:srgbClr val="000000"/>
                    </a:solidFill>
                    <a:effectLst/>
                    <a:highlight>
                      <a:srgbClr val="FFFFFF"/>
                    </a:highlight>
                    <a:latin typeface="Consolas" panose="020B0609020204030204" pitchFamily="49" charset="0"/>
                  </a:rPr>
                  <a:t>头奶牛喜欢吃编号在 </a:t>
                </a:r>
                <a:r>
                  <a:rPr lang="en-US" altLang="zh-CN" sz="2200" dirty="0">
                    <a:solidFill>
                      <a:srgbClr val="000000"/>
                    </a:solidFill>
                    <a:highlight>
                      <a:srgbClr val="FFFFFF"/>
                    </a:highlight>
                    <a:latin typeface="Consolas" panose="020B0609020204030204" pitchFamily="49" charset="0"/>
                  </a:rPr>
                  <a:t>[</a:t>
                </a:r>
                <a:r>
                  <a:rPr lang="en-US" altLang="zh-CN" sz="2200" b="0" dirty="0" err="1">
                    <a:solidFill>
                      <a:srgbClr val="000000"/>
                    </a:solidFill>
                    <a:effectLst/>
                    <a:highlight>
                      <a:srgbClr val="FFFFFF"/>
                    </a:highlight>
                    <a:latin typeface="Consolas" panose="020B0609020204030204" pitchFamily="49" charset="0"/>
                  </a:rPr>
                  <a:t>l_i~r_i</a:t>
                </a:r>
                <a:r>
                  <a:rPr lang="en-US" altLang="zh-CN" sz="2200" b="0" dirty="0">
                    <a:solidFill>
                      <a:srgbClr val="000000"/>
                    </a:solidFill>
                    <a:effectLst/>
                    <a:highlight>
                      <a:srgbClr val="FFFFFF"/>
                    </a:highlight>
                    <a:latin typeface="Consolas" panose="020B0609020204030204" pitchFamily="49" charset="0"/>
                  </a:rPr>
                  <a:t>] </a:t>
                </a:r>
                <a:r>
                  <a:rPr lang="zh-CN" altLang="en-US" sz="2200" b="0" dirty="0">
                    <a:solidFill>
                      <a:srgbClr val="000000"/>
                    </a:solidFill>
                    <a:effectLst/>
                    <a:highlight>
                      <a:srgbClr val="FFFFFF"/>
                    </a:highlight>
                    <a:latin typeface="Consolas" panose="020B0609020204030204" pitchFamily="49" charset="0"/>
                  </a:rPr>
                  <a:t>中的派（包括两端），并且没有两头奶牛喜欢吃相同范围的派。第 </a:t>
                </a:r>
                <a:r>
                  <a:rPr lang="en-US" altLang="zh-CN" sz="2200" b="0" dirty="0" err="1">
                    <a:solidFill>
                      <a:srgbClr val="000000"/>
                    </a:solidFill>
                    <a:effectLst/>
                    <a:highlight>
                      <a:srgbClr val="FFFFFF"/>
                    </a:highlight>
                    <a:latin typeface="Consolas" panose="020B0609020204030204" pitchFamily="49" charset="0"/>
                  </a:rPr>
                  <a:t>i</a:t>
                </a:r>
                <a:r>
                  <a:rPr lang="en-US" altLang="zh-CN" sz="2200" b="0" dirty="0">
                    <a:solidFill>
                      <a:srgbClr val="000000"/>
                    </a:solidFill>
                    <a:effectLst/>
                    <a:highlight>
                      <a:srgbClr val="FFFFFF"/>
                    </a:highlight>
                    <a:latin typeface="Consolas" panose="020B0609020204030204" pitchFamily="49" charset="0"/>
                  </a:rPr>
                  <a:t> </a:t>
                </a:r>
                <a:r>
                  <a:rPr lang="zh-CN" altLang="en-US" sz="2200" b="0" dirty="0">
                    <a:solidFill>
                      <a:srgbClr val="000000"/>
                    </a:solidFill>
                    <a:effectLst/>
                    <a:highlight>
                      <a:srgbClr val="FFFFFF"/>
                    </a:highlight>
                    <a:latin typeface="Consolas" panose="020B0609020204030204" pitchFamily="49" charset="0"/>
                  </a:rPr>
                  <a:t>头奶牛有一个体重 </a:t>
                </a:r>
                <a:r>
                  <a:rPr lang="en-US" altLang="zh-CN" sz="2200" b="0" dirty="0" err="1">
                    <a:solidFill>
                      <a:srgbClr val="000000"/>
                    </a:solidFill>
                    <a:effectLst/>
                    <a:highlight>
                      <a:srgbClr val="FFFFFF"/>
                    </a:highlight>
                    <a:latin typeface="Consolas" panose="020B0609020204030204" pitchFamily="49" charset="0"/>
                  </a:rPr>
                  <a:t>w_i</a:t>
                </a:r>
                <a:r>
                  <a:rPr lang="zh-CN" altLang="en-US" sz="2200" b="0" dirty="0">
                    <a:solidFill>
                      <a:srgbClr val="000000"/>
                    </a:solidFill>
                    <a:effectLst/>
                    <a:highlight>
                      <a:srgbClr val="FFFFFF"/>
                    </a:highlight>
                    <a:latin typeface="Consolas" panose="020B0609020204030204" pitchFamily="49" charset="0"/>
                  </a:rPr>
                  <a:t>，这是一个在 </a:t>
                </a:r>
                <a:r>
                  <a:rPr lang="en-US" altLang="zh-CN" sz="2200" b="0" dirty="0">
                    <a:solidFill>
                      <a:srgbClr val="000000"/>
                    </a:solidFill>
                    <a:effectLst/>
                    <a:highlight>
                      <a:srgbClr val="FFFFFF"/>
                    </a:highlight>
                    <a:latin typeface="Consolas" panose="020B0609020204030204" pitchFamily="49" charset="0"/>
                  </a:rPr>
                  <a:t>[1,10^6] </a:t>
                </a:r>
                <a:r>
                  <a:rPr lang="zh-CN" altLang="en-US" sz="2200" b="0" dirty="0">
                    <a:solidFill>
                      <a:srgbClr val="000000"/>
                    </a:solidFill>
                    <a:effectLst/>
                    <a:highlight>
                      <a:srgbClr val="FFFFFF"/>
                    </a:highlight>
                    <a:latin typeface="Consolas" panose="020B0609020204030204" pitchFamily="49" charset="0"/>
                  </a:rPr>
                  <a:t>中的正整数。</a:t>
                </a:r>
                <a:r>
                  <a:rPr lang="en-US" altLang="zh-CN" sz="2200" b="0" dirty="0">
                    <a:solidFill>
                      <a:srgbClr val="000000"/>
                    </a:solidFill>
                    <a:effectLst/>
                    <a:highlight>
                      <a:srgbClr val="FFFFFF"/>
                    </a:highlight>
                    <a:latin typeface="Consolas" panose="020B0609020204030204" pitchFamily="49" charset="0"/>
                  </a:rPr>
                  <a:t>Farmer John </a:t>
                </a:r>
                <a:r>
                  <a:rPr lang="zh-CN" altLang="en-US" sz="2200" b="0" dirty="0">
                    <a:solidFill>
                      <a:srgbClr val="000000"/>
                    </a:solidFill>
                    <a:effectLst/>
                    <a:highlight>
                      <a:srgbClr val="FFFFFF"/>
                    </a:highlight>
                    <a:latin typeface="Consolas" panose="020B0609020204030204" pitchFamily="49" charset="0"/>
                  </a:rPr>
                  <a:t>可以选择一个奶牛序列 </a:t>
                </a:r>
                <a:r>
                  <a:rPr lang="en-US" altLang="zh-CN" sz="2200" b="0" dirty="0">
                    <a:solidFill>
                      <a:srgbClr val="000000"/>
                    </a:solidFill>
                    <a:effectLst/>
                    <a:highlight>
                      <a:srgbClr val="FFFFFF"/>
                    </a:highlight>
                    <a:latin typeface="Consolas" panose="020B0609020204030204" pitchFamily="49" charset="0"/>
                  </a:rPr>
                  <a:t>c_1,c_2,…,</a:t>
                </a:r>
                <a:r>
                  <a:rPr lang="en-US" altLang="zh-CN" sz="2200" b="0" dirty="0" err="1">
                    <a:solidFill>
                      <a:srgbClr val="000000"/>
                    </a:solidFill>
                    <a:effectLst/>
                    <a:highlight>
                      <a:srgbClr val="FFFFFF"/>
                    </a:highlight>
                    <a:latin typeface="Consolas" panose="020B0609020204030204" pitchFamily="49" charset="0"/>
                  </a:rPr>
                  <a:t>c_K</a:t>
                </a:r>
                <a:r>
                  <a:rPr lang="zh-CN" altLang="en-US" sz="2200" b="0" dirty="0">
                    <a:solidFill>
                      <a:srgbClr val="000000"/>
                    </a:solidFill>
                    <a:effectLst/>
                    <a:highlight>
                      <a:srgbClr val="FFFFFF"/>
                    </a:highlight>
                    <a:latin typeface="Consolas" panose="020B0609020204030204" pitchFamily="49" charset="0"/>
                  </a:rPr>
                  <a:t>，并让这些奶牛按这个顺序轮流吃派。不幸的是，这些奶牛不知道分享！当奶牛吃派时，她会把她喜欢吃的派都吃掉</a:t>
                </a:r>
                <a:r>
                  <a:rPr lang="en-US" altLang="zh-CN" sz="2200" b="0" dirty="0">
                    <a:solidFill>
                      <a:srgbClr val="000000"/>
                    </a:solidFill>
                    <a:effectLst/>
                    <a:highlight>
                      <a:srgbClr val="FFFFFF"/>
                    </a:highlight>
                    <a:latin typeface="Consolas" panose="020B0609020204030204" pitchFamily="49" charset="0"/>
                  </a:rPr>
                  <a:t>——</a:t>
                </a:r>
                <a:r>
                  <a:rPr lang="zh-CN" altLang="en-US" sz="2200" b="0" dirty="0">
                    <a:solidFill>
                      <a:srgbClr val="000000"/>
                    </a:solidFill>
                    <a:effectLst/>
                    <a:highlight>
                      <a:srgbClr val="FFFFFF"/>
                    </a:highlight>
                    <a:latin typeface="Consolas" panose="020B0609020204030204" pitchFamily="49" charset="0"/>
                  </a:rPr>
                  <a:t>也就是说，她会吃掉编号在 </a:t>
                </a:r>
                <a:r>
                  <a:rPr lang="en-US" altLang="zh-CN" sz="2200" b="0" dirty="0">
                    <a:solidFill>
                      <a:srgbClr val="000000"/>
                    </a:solidFill>
                    <a:effectLst/>
                    <a:highlight>
                      <a:srgbClr val="FFFFFF"/>
                    </a:highlight>
                    <a:latin typeface="Consolas" panose="020B0609020204030204" pitchFamily="49" charset="0"/>
                  </a:rPr>
                  <a:t>[l_{</a:t>
                </a:r>
                <a:r>
                  <a:rPr lang="en-US" altLang="zh-CN" sz="2200" b="0" dirty="0" err="1">
                    <a:solidFill>
                      <a:srgbClr val="000000"/>
                    </a:solidFill>
                    <a:effectLst/>
                    <a:highlight>
                      <a:srgbClr val="FFFFFF"/>
                    </a:highlight>
                    <a:latin typeface="Consolas" panose="020B0609020204030204" pitchFamily="49" charset="0"/>
                  </a:rPr>
                  <a:t>c_i</a:t>
                </a:r>
                <a:r>
                  <a:rPr lang="en-US" altLang="zh-CN" sz="2200" b="0" dirty="0">
                    <a:solidFill>
                      <a:srgbClr val="000000"/>
                    </a:solidFill>
                    <a:effectLst/>
                    <a:highlight>
                      <a:srgbClr val="FFFFFF"/>
                    </a:highlight>
                    <a:latin typeface="Consolas" panose="020B0609020204030204" pitchFamily="49" charset="0"/>
                  </a:rPr>
                  <a:t>},r_{</a:t>
                </a:r>
                <a:r>
                  <a:rPr lang="en-US" altLang="zh-CN" sz="2200" b="0" dirty="0" err="1">
                    <a:solidFill>
                      <a:srgbClr val="000000"/>
                    </a:solidFill>
                    <a:effectLst/>
                    <a:highlight>
                      <a:srgbClr val="FFFFFF"/>
                    </a:highlight>
                    <a:latin typeface="Consolas" panose="020B0609020204030204" pitchFamily="49" charset="0"/>
                  </a:rPr>
                  <a:t>c_i</a:t>
                </a:r>
                <a:r>
                  <a:rPr lang="en-US" altLang="zh-CN" sz="2200" b="0" dirty="0">
                    <a:solidFill>
                      <a:srgbClr val="000000"/>
                    </a:solidFill>
                    <a:effectLst/>
                    <a:highlight>
                      <a:srgbClr val="FFFFFF"/>
                    </a:highlight>
                    <a:latin typeface="Consolas" panose="020B0609020204030204" pitchFamily="49" charset="0"/>
                  </a:rPr>
                  <a:t>}] </a:t>
                </a:r>
                <a:r>
                  <a:rPr lang="zh-CN" altLang="en-US" sz="2200" b="0" dirty="0">
                    <a:solidFill>
                      <a:srgbClr val="000000"/>
                    </a:solidFill>
                    <a:effectLst/>
                    <a:highlight>
                      <a:srgbClr val="FFFFFF"/>
                    </a:highlight>
                    <a:latin typeface="Consolas" panose="020B0609020204030204" pitchFamily="49" charset="0"/>
                  </a:rPr>
                  <a:t>中所有剩余的派。</a:t>
                </a:r>
                <a:r>
                  <a:rPr lang="en-US" altLang="zh-CN" sz="2200" b="0" dirty="0">
                    <a:solidFill>
                      <a:srgbClr val="000000"/>
                    </a:solidFill>
                    <a:effectLst/>
                    <a:highlight>
                      <a:srgbClr val="FFFFFF"/>
                    </a:highlight>
                    <a:latin typeface="Consolas" panose="020B0609020204030204" pitchFamily="49" charset="0"/>
                  </a:rPr>
                  <a:t>Farmer John </a:t>
                </a:r>
                <a:r>
                  <a:rPr lang="zh-CN" altLang="en-US" sz="2200" b="0" dirty="0">
                    <a:solidFill>
                      <a:srgbClr val="000000"/>
                    </a:solidFill>
                    <a:effectLst/>
                    <a:highlight>
                      <a:srgbClr val="FFFFFF"/>
                    </a:highlight>
                    <a:latin typeface="Consolas" panose="020B0609020204030204" pitchFamily="49" charset="0"/>
                  </a:rPr>
                  <a:t>想要避免当轮到一头奶牛吃派时，她所有喜欢的派在之前都被吃掉了这样尴尬的情况。因此，他想让你计算，要使奶牛按 </a:t>
                </a:r>
                <a:r>
                  <a:rPr lang="en-US" altLang="zh-CN" sz="2200" b="0" dirty="0">
                    <a:solidFill>
                      <a:srgbClr val="000000"/>
                    </a:solidFill>
                    <a:effectLst/>
                    <a:highlight>
                      <a:srgbClr val="FFFFFF"/>
                    </a:highlight>
                    <a:latin typeface="Consolas" panose="020B0609020204030204" pitchFamily="49" charset="0"/>
                  </a:rPr>
                  <a:t>c_1,c_2,…,</a:t>
                </a:r>
                <a:r>
                  <a:rPr lang="en-US" altLang="zh-CN" sz="2200" b="0" dirty="0" err="1">
                    <a:solidFill>
                      <a:srgbClr val="000000"/>
                    </a:solidFill>
                    <a:effectLst/>
                    <a:highlight>
                      <a:srgbClr val="FFFFFF"/>
                    </a:highlight>
                    <a:latin typeface="Consolas" panose="020B0609020204030204" pitchFamily="49" charset="0"/>
                  </a:rPr>
                  <a:t>c_K</a:t>
                </a:r>
                <a:r>
                  <a:rPr lang="en-US" altLang="zh-CN" sz="2200" b="0" dirty="0">
                    <a:solidFill>
                      <a:srgbClr val="000000"/>
                    </a:solidFill>
                    <a:effectLst/>
                    <a:highlight>
                      <a:srgbClr val="FFFFFF"/>
                    </a:highlight>
                    <a:latin typeface="Consolas" panose="020B0609020204030204" pitchFamily="49" charset="0"/>
                  </a:rPr>
                  <a:t> </a:t>
                </a:r>
                <a:r>
                  <a:rPr lang="zh-CN" altLang="en-US" sz="2200" b="0" dirty="0">
                    <a:solidFill>
                      <a:srgbClr val="000000"/>
                    </a:solidFill>
                    <a:effectLst/>
                    <a:highlight>
                      <a:srgbClr val="FFFFFF"/>
                    </a:highlight>
                    <a:latin typeface="Consolas" panose="020B0609020204030204" pitchFamily="49" charset="0"/>
                  </a:rPr>
                  <a:t>的顺序吃派，轮到这头奶牛时她喜欢的派至少剩余一个的情况下，这些奶牛的最大可能体重（</a:t>
                </a:r>
                <a:r>
                  <a:rPr lang="en-US" altLang="zh-CN" sz="2200" b="0" dirty="0">
                    <a:solidFill>
                      <a:srgbClr val="000000"/>
                    </a:solidFill>
                    <a:effectLst/>
                    <a:highlight>
                      <a:srgbClr val="FFFFFF"/>
                    </a:highlight>
                    <a:latin typeface="Consolas" panose="020B0609020204030204" pitchFamily="49" charset="0"/>
                  </a:rPr>
                  <a:t>w_{c_1}+w_{c_2}+…+w_{</a:t>
                </a:r>
                <a:r>
                  <a:rPr lang="en-US" altLang="zh-CN" sz="2200" b="0" dirty="0" err="1">
                    <a:solidFill>
                      <a:srgbClr val="000000"/>
                    </a:solidFill>
                    <a:effectLst/>
                    <a:highlight>
                      <a:srgbClr val="FFFFFF"/>
                    </a:highlight>
                    <a:latin typeface="Consolas" panose="020B0609020204030204" pitchFamily="49" charset="0"/>
                  </a:rPr>
                  <a:t>c_K</a:t>
                </a:r>
                <a:r>
                  <a:rPr lang="en-US" altLang="zh-CN" sz="2200" b="0" dirty="0">
                    <a:solidFill>
                      <a:srgbClr val="000000"/>
                    </a:solidFill>
                    <a:effectLst/>
                    <a:highlight>
                      <a:srgbClr val="FFFFFF"/>
                    </a:highlight>
                    <a:latin typeface="Consolas" panose="020B0609020204030204" pitchFamily="49" charset="0"/>
                  </a:rPr>
                  <a:t>}</a:t>
                </a:r>
                <a:r>
                  <a:rPr lang="zh-CN" altLang="en-US" sz="2200" b="0" dirty="0">
                    <a:solidFill>
                      <a:srgbClr val="000000"/>
                    </a:solidFill>
                    <a:effectLst/>
                    <a:highlight>
                      <a:srgbClr val="FFFFFF"/>
                    </a:highlight>
                    <a:latin typeface="Consolas" panose="020B0609020204030204" pitchFamily="49" charset="0"/>
                  </a:rPr>
                  <a:t>）是多少。</a:t>
                </a:r>
                <a:endParaRPr lang="zh-CN" altLang="en-US" sz="2400" b="0" dirty="0">
                  <a:solidFill>
                    <a:srgbClr val="000000"/>
                  </a:solidFill>
                  <a:effectLst/>
                  <a:highlight>
                    <a:srgbClr val="FFFFFF"/>
                  </a:highlight>
                  <a:latin typeface="Consolas" panose="020B0609020204030204" pitchFamily="49" charset="0"/>
                </a:endParaRPr>
              </a:p>
              <a:p>
                <a14:m>
                  <m:oMath xmlns:m="http://schemas.openxmlformats.org/officeDocument/2006/math">
                    <m:r>
                      <a:rPr lang="en-US" altLang="zh-CN" sz="240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300</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𝑚</m:t>
                    </m:r>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,1</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highlight>
                              <a:srgbClr val="FFFFFF"/>
                            </a:highlight>
                            <a:latin typeface="Cambria Math" panose="02040503050406030204" pitchFamily="18" charset="0"/>
                          </a:rPr>
                        </m:ctrlPr>
                      </m:sSupPr>
                      <m:e>
                        <m:r>
                          <a:rPr lang="en-US" altLang="zh-CN" sz="2400" b="0" i="1" smtClean="0">
                            <a:highlight>
                              <a:srgbClr val="FFFFFF"/>
                            </a:highlight>
                            <a:latin typeface="Cambria Math" panose="02040503050406030204" pitchFamily="18" charset="0"/>
                          </a:rPr>
                          <m:t>10</m:t>
                        </m:r>
                      </m:e>
                      <m:sup>
                        <m:r>
                          <a:rPr lang="en-US" altLang="zh-CN" sz="2400" b="0" i="1" smtClean="0">
                            <a:highlight>
                              <a:srgbClr val="FFFFFF"/>
                            </a:highlight>
                            <a:latin typeface="Cambria Math" panose="02040503050406030204" pitchFamily="18" charset="0"/>
                          </a:rPr>
                          <m:t>6</m:t>
                        </m:r>
                      </m:sup>
                    </m:sSup>
                  </m:oMath>
                </a14:m>
                <a:r>
                  <a:rPr lang="zh-CN" altLang="en-US" sz="2400" b="0" dirty="0">
                    <a:effectLst/>
                    <a:latin typeface="Consolas" panose="020B0609020204030204" pitchFamily="49" charset="0"/>
                  </a:rPr>
                  <a:t> </a:t>
                </a:r>
              </a:p>
            </p:txBody>
          </p:sp>
        </mc:Choice>
        <mc:Fallback xmlns="">
          <p:sp>
            <p:nvSpPr>
              <p:cNvPr id="8" name="文本框 7">
                <a:extLst>
                  <a:ext uri="{FF2B5EF4-FFF2-40B4-BE49-F238E27FC236}">
                    <a16:creationId xmlns:a16="http://schemas.microsoft.com/office/drawing/2014/main" id="{FDEC95FB-AEDB-714B-88FE-E567862F9AC1}"/>
                  </a:ext>
                </a:extLst>
              </p:cNvPr>
              <p:cNvSpPr txBox="1">
                <a:spLocks noRot="1" noChangeAspect="1" noMove="1" noResize="1" noEditPoints="1" noAdjustHandles="1" noChangeArrowheads="1" noChangeShapeType="1" noTextEdit="1"/>
              </p:cNvSpPr>
              <p:nvPr/>
            </p:nvSpPr>
            <p:spPr>
              <a:xfrm>
                <a:off x="723900" y="1166842"/>
                <a:ext cx="10934700" cy="4530792"/>
              </a:xfrm>
              <a:prstGeom prst="rect">
                <a:avLst/>
              </a:prstGeom>
              <a:blipFill>
                <a:blip r:embed="rId3"/>
                <a:stretch>
                  <a:fillRect l="-725" t="-941" r="-725"/>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5CE679AC-13BB-311E-13A0-12315B9EF30D}"/>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17</a:t>
            </a:fld>
            <a:endParaRPr lang="zh-CN" dirty="0"/>
          </a:p>
        </p:txBody>
      </p:sp>
    </p:spTree>
    <p:extLst>
      <p:ext uri="{BB962C8B-B14F-4D97-AF65-F5344CB8AC3E}">
        <p14:creationId xmlns:p14="http://schemas.microsoft.com/office/powerpoint/2010/main" val="1658164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351AAE-61E2-112F-ACFB-BF99059B0021}"/>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ED42F211-D8C2-5675-1A22-F010F0D96F23}"/>
              </a:ext>
            </a:extLst>
          </p:cNvPr>
          <p:cNvSpPr txBox="1"/>
          <p:nvPr/>
        </p:nvSpPr>
        <p:spPr>
          <a:xfrm>
            <a:off x="2047875" y="1560195"/>
            <a:ext cx="9124950" cy="2677656"/>
          </a:xfrm>
          <a:prstGeom prst="rect">
            <a:avLst/>
          </a:prstGeom>
          <a:noFill/>
        </p:spPr>
        <p:txBody>
          <a:bodyPr wrap="square" rtlCol="0">
            <a:spAutoFit/>
          </a:bodyPr>
          <a:lstStyle/>
          <a:p>
            <a:pPr algn="l"/>
            <a:r>
              <a:rPr lang="en-US" altLang="zh-CN" sz="2800" i="0" dirty="0">
                <a:effectLst/>
                <a:latin typeface="-apple-system"/>
              </a:rPr>
              <a:t>P3146 [USACO16OPEN] 248 G</a:t>
            </a:r>
          </a:p>
          <a:p>
            <a:pPr algn="l"/>
            <a:r>
              <a:rPr lang="en-US" altLang="zh-CN" sz="2800" i="0" dirty="0">
                <a:effectLst/>
                <a:latin typeface="-apple-system"/>
              </a:rPr>
              <a:t>P4342 [IOI1998] Polygon</a:t>
            </a:r>
          </a:p>
          <a:p>
            <a:r>
              <a:rPr lang="en-US" altLang="zh-CN" sz="2800" i="0" dirty="0">
                <a:effectLst/>
                <a:latin typeface="-apple-system"/>
              </a:rPr>
              <a:t>P7914 [CSP-S 2021] </a:t>
            </a:r>
            <a:r>
              <a:rPr lang="zh-CN" altLang="en-US" sz="2800" i="0" dirty="0">
                <a:effectLst/>
                <a:latin typeface="-apple-system"/>
              </a:rPr>
              <a:t>括号序列</a:t>
            </a:r>
            <a:endParaRPr lang="en-US" altLang="zh-CN" sz="2800" i="0" dirty="0">
              <a:effectLst/>
              <a:latin typeface="-apple-system"/>
            </a:endParaRPr>
          </a:p>
          <a:p>
            <a:r>
              <a:rPr lang="en-US" altLang="zh-CN" sz="2800" i="0" dirty="0">
                <a:effectLst/>
                <a:latin typeface="-apple-system"/>
              </a:rPr>
              <a:t>P4170 [CQOI2007] </a:t>
            </a:r>
            <a:r>
              <a:rPr lang="zh-CN" altLang="en-US" sz="2800" i="0" dirty="0">
                <a:effectLst/>
                <a:latin typeface="-apple-system"/>
              </a:rPr>
              <a:t>涂色</a:t>
            </a:r>
          </a:p>
          <a:p>
            <a:r>
              <a:rPr lang="en-US" altLang="zh-CN" sz="2800" i="0" dirty="0">
                <a:effectLst/>
                <a:highlight>
                  <a:srgbClr val="FFFFFF"/>
                </a:highlight>
                <a:latin typeface="-apple-system"/>
              </a:rPr>
              <a:t>CF607B </a:t>
            </a:r>
            <a:r>
              <a:rPr lang="en-US" altLang="zh-CN" sz="2800" i="0" dirty="0">
                <a:effectLst/>
                <a:latin typeface="-apple-system"/>
              </a:rPr>
              <a:t>Zuma</a:t>
            </a:r>
          </a:p>
          <a:p>
            <a:r>
              <a:rPr lang="en-US" altLang="zh-CN" sz="2800" i="0" dirty="0">
                <a:effectLst/>
                <a:latin typeface="-apple-system"/>
              </a:rPr>
              <a:t>P1220 </a:t>
            </a:r>
            <a:r>
              <a:rPr lang="zh-CN" altLang="en-US" sz="2800" i="0" dirty="0">
                <a:effectLst/>
                <a:latin typeface="-apple-system"/>
              </a:rPr>
              <a:t>关路灯</a:t>
            </a:r>
          </a:p>
        </p:txBody>
      </p:sp>
      <p:sp>
        <p:nvSpPr>
          <p:cNvPr id="4" name="幻灯片编号占位符 5">
            <a:extLst>
              <a:ext uri="{FF2B5EF4-FFF2-40B4-BE49-F238E27FC236}">
                <a16:creationId xmlns:a16="http://schemas.microsoft.com/office/drawing/2014/main" id="{4443634C-C2C6-66DA-2510-0A5A79EF63A8}"/>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18</a:t>
            </a:fld>
            <a:endParaRPr lang="zh-CN" dirty="0"/>
          </a:p>
        </p:txBody>
      </p:sp>
    </p:spTree>
    <p:extLst>
      <p:ext uri="{BB962C8B-B14F-4D97-AF65-F5344CB8AC3E}">
        <p14:creationId xmlns:p14="http://schemas.microsoft.com/office/powerpoint/2010/main" val="165127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rtlCol="0"/>
          <a:lstStyle>
            <a:defPPr>
              <a:defRPr lang="zh-CN"/>
            </a:defPPr>
          </a:lstStyle>
          <a:p>
            <a:pPr rtl="0"/>
            <a:r>
              <a:rPr lang="zh-CN" altLang="en-US" dirty="0"/>
              <a:t>树形</a:t>
            </a:r>
            <a:r>
              <a:rPr lang="en-US" altLang="zh-CN" dirty="0"/>
              <a:t>DP</a:t>
            </a:r>
            <a:endParaRPr lang="zh-CN" dirty="0"/>
          </a:p>
        </p:txBody>
      </p:sp>
    </p:spTree>
    <p:extLst>
      <p:ext uri="{BB962C8B-B14F-4D97-AF65-F5344CB8AC3E}">
        <p14:creationId xmlns:p14="http://schemas.microsoft.com/office/powerpoint/2010/main" val="315441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rtlCol="0"/>
          <a:lstStyle>
            <a:defPPr>
              <a:defRPr lang="zh-CN"/>
            </a:defPPr>
          </a:lstStyle>
          <a:p>
            <a:pPr rtl="0"/>
            <a:r>
              <a:rPr lang="en-US" altLang="zh-CN" dirty="0"/>
              <a:t>DP</a:t>
            </a:r>
            <a:endParaRPr lang="zh-CN" dirty="0"/>
          </a:p>
        </p:txBody>
      </p:sp>
      <p:sp>
        <p:nvSpPr>
          <p:cNvPr id="3" name="内容占位符 2">
            <a:extLst>
              <a:ext uri="{FF2B5EF4-FFF2-40B4-BE49-F238E27FC236}">
                <a16:creationId xmlns:a16="http://schemas.microsoft.com/office/drawing/2014/main" id="{5671D7E5-EF66-4BCD-8DAA-E9061157F0BE}"/>
              </a:ext>
            </a:extLst>
          </p:cNvPr>
          <p:cNvSpPr>
            <a:spLocks noGrp="1"/>
          </p:cNvSpPr>
          <p:nvPr>
            <p:ph idx="1"/>
          </p:nvPr>
        </p:nvSpPr>
        <p:spPr>
          <a:xfrm>
            <a:off x="1333500" y="2674013"/>
            <a:ext cx="4352926" cy="4047461"/>
          </a:xfrm>
        </p:spPr>
        <p:txBody>
          <a:bodyPr rtlCol="0">
            <a:noAutofit/>
          </a:bodyPr>
          <a:lstStyle>
            <a:defPPr>
              <a:defRPr lang="zh-CN"/>
            </a:defPPr>
          </a:lstStyle>
          <a:p>
            <a:pPr rtl="0"/>
            <a:r>
              <a:rPr lang="zh-CN" dirty="0"/>
              <a:t>一</a:t>
            </a:r>
            <a:r>
              <a:rPr lang="en-US" altLang="zh-CN" dirty="0"/>
              <a:t>.</a:t>
            </a:r>
            <a:r>
              <a:rPr lang="zh-CN" altLang="en-US" dirty="0"/>
              <a:t>什么是</a:t>
            </a:r>
            <a:r>
              <a:rPr lang="en-US" altLang="zh-CN" dirty="0"/>
              <a:t>DP</a:t>
            </a:r>
            <a:endParaRPr lang="zh-CN" dirty="0"/>
          </a:p>
          <a:p>
            <a:r>
              <a:rPr lang="zh-CN" dirty="0"/>
              <a:t>二</a:t>
            </a:r>
            <a:r>
              <a:rPr lang="en-US" altLang="zh-CN" dirty="0"/>
              <a:t>.</a:t>
            </a:r>
            <a:r>
              <a:rPr lang="zh-CN" altLang="en-US" dirty="0"/>
              <a:t>线性</a:t>
            </a:r>
            <a:r>
              <a:rPr lang="en-US" altLang="zh-CN" dirty="0"/>
              <a:t>DP</a:t>
            </a:r>
            <a:endParaRPr lang="zh-CN" dirty="0"/>
          </a:p>
          <a:p>
            <a:pPr rtl="0"/>
            <a:r>
              <a:rPr lang="zh-CN" dirty="0"/>
              <a:t>三</a:t>
            </a:r>
            <a:r>
              <a:rPr lang="en-US" altLang="zh-CN" dirty="0"/>
              <a:t>.</a:t>
            </a:r>
            <a:r>
              <a:rPr lang="zh-CN" altLang="en-US" dirty="0"/>
              <a:t>背包类</a:t>
            </a:r>
            <a:r>
              <a:rPr lang="en-US" altLang="zh-CN" dirty="0"/>
              <a:t>DP</a:t>
            </a:r>
            <a:endParaRPr lang="zh-CN" dirty="0"/>
          </a:p>
          <a:p>
            <a:pPr rtl="0"/>
            <a:r>
              <a:rPr lang="zh-CN" dirty="0"/>
              <a:t>四</a:t>
            </a:r>
            <a:r>
              <a:rPr lang="en-US" altLang="zh-CN" dirty="0"/>
              <a:t>.</a:t>
            </a:r>
            <a:r>
              <a:rPr lang="zh-CN" altLang="en-US" dirty="0"/>
              <a:t>区间</a:t>
            </a:r>
            <a:r>
              <a:rPr lang="en-US" altLang="zh-CN" dirty="0"/>
              <a:t>DP</a:t>
            </a:r>
            <a:endParaRPr lang="zh-CN" dirty="0"/>
          </a:p>
          <a:p>
            <a:pPr rtl="0"/>
            <a:r>
              <a:rPr lang="zh-CN" dirty="0"/>
              <a:t>五</a:t>
            </a:r>
            <a:r>
              <a:rPr lang="en-US" altLang="zh-CN" dirty="0"/>
              <a:t>.</a:t>
            </a:r>
            <a:r>
              <a:rPr lang="zh-CN" altLang="en-US" dirty="0"/>
              <a:t>树形</a:t>
            </a:r>
            <a:r>
              <a:rPr lang="en-US" altLang="zh-CN" dirty="0"/>
              <a:t>DP</a:t>
            </a:r>
          </a:p>
          <a:p>
            <a:pPr rtl="0"/>
            <a:r>
              <a:rPr lang="zh-CN" altLang="en-US" dirty="0"/>
              <a:t>六</a:t>
            </a:r>
            <a:r>
              <a:rPr lang="en-US" altLang="zh-CN" dirty="0"/>
              <a:t>.</a:t>
            </a:r>
            <a:r>
              <a:rPr lang="zh-CN" altLang="en-US" dirty="0"/>
              <a:t>环形结构的处理</a:t>
            </a:r>
            <a:endParaRPr lang="en-US" altLang="zh-CN" dirty="0"/>
          </a:p>
          <a:p>
            <a:pPr rtl="0"/>
            <a:r>
              <a:rPr lang="zh-CN" altLang="en-US" dirty="0"/>
              <a:t>七</a:t>
            </a:r>
            <a:r>
              <a:rPr lang="en-US" altLang="zh-CN" dirty="0"/>
              <a:t>.</a:t>
            </a:r>
            <a:r>
              <a:rPr lang="zh-CN" altLang="en-US" dirty="0"/>
              <a:t>状压</a:t>
            </a:r>
            <a:r>
              <a:rPr lang="en-US" altLang="zh-CN" dirty="0"/>
              <a:t>DP</a:t>
            </a:r>
          </a:p>
          <a:p>
            <a:pPr rtl="0"/>
            <a:r>
              <a:rPr lang="zh-CN" altLang="en-US" dirty="0"/>
              <a:t>八</a:t>
            </a:r>
            <a:r>
              <a:rPr lang="en-US" altLang="zh-CN" dirty="0"/>
              <a:t>.</a:t>
            </a:r>
            <a:r>
              <a:rPr lang="zh-CN" altLang="en-US" dirty="0"/>
              <a:t>单调队列优化</a:t>
            </a:r>
            <a:endParaRPr lang="zh-CN" dirty="0"/>
          </a:p>
        </p:txBody>
      </p:sp>
      <p:sp>
        <p:nvSpPr>
          <p:cNvPr id="5" name="幻灯片编号占位符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rtlCol="0"/>
          <a:lstStyle>
            <a:defPPr>
              <a:defRPr lang="zh-CN"/>
            </a:defPPr>
          </a:lstStyle>
          <a:p>
            <a:pPr rtl="0"/>
            <a:fld id="{A49DFD55-3C28-40EF-9E31-A92D2E4017FF}" type="slidenum">
              <a:rPr lang="zh-CN" smtClean="0"/>
              <a:pPr/>
              <a:t>2</a:t>
            </a:fld>
            <a:endParaRPr lang="zh-CN"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600" y="525780"/>
            <a:ext cx="6515100" cy="646331"/>
          </a:xfrm>
          <a:prstGeom prst="rect">
            <a:avLst/>
          </a:prstGeom>
          <a:noFill/>
        </p:spPr>
        <p:txBody>
          <a:bodyPr wrap="square" rtlCol="0">
            <a:spAutoFit/>
          </a:bodyPr>
          <a:lstStyle/>
          <a:p>
            <a:pPr algn="l"/>
            <a:r>
              <a:rPr lang="en-US" altLang="zh-CN" sz="3600" i="0" dirty="0">
                <a:effectLst/>
                <a:latin typeface="-apple-system"/>
              </a:rPr>
              <a:t>P3177 [HAOI2015] </a:t>
            </a:r>
            <a:r>
              <a:rPr lang="zh-CN" altLang="en-US" sz="3600" i="0" dirty="0">
                <a:effectLst/>
                <a:latin typeface="-apple-system"/>
              </a:rPr>
              <a:t>树上染色</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CF98E5-7CE6-6704-DAAA-37E4AFC494DC}"/>
                  </a:ext>
                </a:extLst>
              </p:cNvPr>
              <p:cNvSpPr txBox="1"/>
              <p:nvPr/>
            </p:nvSpPr>
            <p:spPr>
              <a:xfrm>
                <a:off x="2895600" y="1238786"/>
                <a:ext cx="8943975" cy="2308324"/>
              </a:xfrm>
              <a:prstGeom prst="rect">
                <a:avLst/>
              </a:prstGeom>
              <a:noFill/>
            </p:spPr>
            <p:txBody>
              <a:bodyPr wrap="square" rtlCol="0">
                <a:spAutoFit/>
              </a:bodyPr>
              <a:lstStyle/>
              <a:p>
                <a:r>
                  <a:rPr lang="zh-CN" altLang="en-US" sz="2400" b="0" dirty="0">
                    <a:solidFill>
                      <a:srgbClr val="000000"/>
                    </a:solidFill>
                    <a:effectLst/>
                    <a:latin typeface="Consolas" panose="020B0609020204030204" pitchFamily="49" charset="0"/>
                  </a:rPr>
                  <a:t>有一棵点数为 </a:t>
                </a:r>
                <a:r>
                  <a:rPr lang="en-US" altLang="zh-CN" sz="2400" b="0" dirty="0">
                    <a:solidFill>
                      <a:srgbClr val="000000"/>
                    </a:solidFill>
                    <a:effectLst/>
                    <a:latin typeface="Consolas" panose="020B0609020204030204" pitchFamily="49" charset="0"/>
                  </a:rPr>
                  <a:t>n </a:t>
                </a:r>
                <a:r>
                  <a:rPr lang="zh-CN" altLang="en-US" sz="2400" b="0" dirty="0">
                    <a:solidFill>
                      <a:srgbClr val="000000"/>
                    </a:solidFill>
                    <a:effectLst/>
                    <a:latin typeface="Consolas" panose="020B0609020204030204" pitchFamily="49" charset="0"/>
                  </a:rPr>
                  <a:t>的树，树边有边权。给你一个在 </a:t>
                </a:r>
                <a:r>
                  <a:rPr lang="en-US" altLang="zh-CN" sz="2400" b="0" dirty="0">
                    <a:solidFill>
                      <a:srgbClr val="000000"/>
                    </a:solidFill>
                    <a:effectLst/>
                    <a:latin typeface="Consolas" panose="020B0609020204030204" pitchFamily="49" charset="0"/>
                  </a:rPr>
                  <a:t>0~n </a:t>
                </a:r>
                <a:r>
                  <a:rPr lang="zh-CN" altLang="en-US" sz="2400" b="0" dirty="0">
                    <a:solidFill>
                      <a:srgbClr val="000000"/>
                    </a:solidFill>
                    <a:effectLst/>
                    <a:latin typeface="Consolas" panose="020B0609020204030204" pitchFamily="49" charset="0"/>
                  </a:rPr>
                  <a:t>之内的正整数 </a:t>
                </a:r>
                <a:r>
                  <a:rPr lang="en-US" altLang="zh-CN" sz="2400" b="0" dirty="0">
                    <a:solidFill>
                      <a:srgbClr val="000000"/>
                    </a:solidFill>
                    <a:effectLst/>
                    <a:latin typeface="Consolas" panose="020B0609020204030204" pitchFamily="49" charset="0"/>
                  </a:rPr>
                  <a:t>k</a:t>
                </a:r>
                <a:r>
                  <a:rPr lang="zh-CN" altLang="en-US" sz="2400" b="0" dirty="0">
                    <a:solidFill>
                      <a:srgbClr val="000000"/>
                    </a:solidFill>
                    <a:effectLst/>
                    <a:latin typeface="Consolas" panose="020B0609020204030204" pitchFamily="49" charset="0"/>
                  </a:rPr>
                  <a:t>，你要在这棵树中选择 </a:t>
                </a:r>
                <a:r>
                  <a:rPr lang="en-US" altLang="zh-CN" sz="2400" b="0" dirty="0">
                    <a:solidFill>
                      <a:srgbClr val="000000"/>
                    </a:solidFill>
                    <a:effectLst/>
                    <a:latin typeface="Consolas" panose="020B0609020204030204" pitchFamily="49" charset="0"/>
                  </a:rPr>
                  <a:t>k </a:t>
                </a:r>
                <a:r>
                  <a:rPr lang="zh-CN" altLang="en-US" sz="2400" b="0" dirty="0">
                    <a:solidFill>
                      <a:srgbClr val="000000"/>
                    </a:solidFill>
                    <a:effectLst/>
                    <a:latin typeface="Consolas" panose="020B0609020204030204" pitchFamily="49" charset="0"/>
                  </a:rPr>
                  <a:t>个点，将其染成黑色，并将其他的 </a:t>
                </a:r>
                <a:r>
                  <a:rPr lang="en-US" altLang="zh-CN" sz="2400" b="0" dirty="0">
                    <a:solidFill>
                      <a:srgbClr val="000000"/>
                    </a:solidFill>
                    <a:effectLst/>
                    <a:latin typeface="Consolas" panose="020B0609020204030204" pitchFamily="49" charset="0"/>
                  </a:rPr>
                  <a:t>n-k </a:t>
                </a:r>
                <a:r>
                  <a:rPr lang="zh-CN" altLang="en-US" sz="2400" b="0" dirty="0">
                    <a:solidFill>
                      <a:srgbClr val="000000"/>
                    </a:solidFill>
                    <a:effectLst/>
                    <a:latin typeface="Consolas" panose="020B0609020204030204" pitchFamily="49" charset="0"/>
                  </a:rPr>
                  <a:t>个点染成白色。将所有点染色后，你会获得黑点两两之间的距离加上白点两两之间的距离的和的收益。问收益最大值是多少。</a:t>
                </a:r>
                <a:endParaRPr lang="zh-CN" altLang="en-US" sz="2400" b="0" dirty="0">
                  <a:solidFill>
                    <a:schemeClr val="tx1"/>
                  </a:solidFill>
                  <a:effectLst/>
                  <a:latin typeface="Consolas" panose="020B0609020204030204" pitchFamily="49" charset="0"/>
                </a:endParaRPr>
              </a:p>
              <a:p>
                <a14:m>
                  <m:oMath xmlns:m="http://schemas.openxmlformats.org/officeDocument/2006/math">
                    <m:r>
                      <a:rPr lang="en-US" altLang="zh-CN" sz="2400">
                        <a:latin typeface="Cambria Math" panose="02040503050406030204" pitchFamily="18" charset="0"/>
                      </a:rPr>
                      <m:t>0≤</m:t>
                    </m:r>
                    <m:r>
                      <m:rPr>
                        <m:sty m:val="p"/>
                      </m:rPr>
                      <a:rPr lang="en-US" altLang="zh-CN" sz="2400" b="0" i="0" smtClean="0">
                        <a:solidFill>
                          <a:schemeClr val="tx1"/>
                        </a:solidFill>
                        <a:latin typeface="Cambria Math" panose="02040503050406030204" pitchFamily="18" charset="0"/>
                      </a:rPr>
                      <m:t>n</m:t>
                    </m:r>
                    <m:r>
                      <a:rPr lang="en-US" altLang="zh-CN" sz="2400" b="0" i="0" smtClean="0">
                        <a:solidFill>
                          <a:schemeClr val="tx1"/>
                        </a:solidFill>
                        <a:latin typeface="Cambria Math" panose="02040503050406030204" pitchFamily="18" charset="0"/>
                      </a:rPr>
                      <m:t>,</m:t>
                    </m:r>
                    <m:r>
                      <m:rPr>
                        <m:sty m:val="p"/>
                      </m:rPr>
                      <a:rPr lang="en-US" altLang="zh-CN" sz="2400" b="0" i="0" smtClean="0">
                        <a:solidFill>
                          <a:schemeClr val="tx1"/>
                        </a:solidFill>
                        <a:latin typeface="Cambria Math" panose="02040503050406030204" pitchFamily="18" charset="0"/>
                      </a:rPr>
                      <m:t>k</m:t>
                    </m:r>
                    <m:r>
                      <a:rPr lang="en-US" altLang="zh-CN" sz="2400" b="0" i="0" smtClean="0">
                        <a:solidFill>
                          <a:schemeClr val="tx1"/>
                        </a:solidFill>
                        <a:latin typeface="Cambria Math" panose="02040503050406030204" pitchFamily="18" charset="0"/>
                      </a:rPr>
                      <m:t>≤2000</m:t>
                    </m:r>
                  </m:oMath>
                </a14:m>
                <a:r>
                  <a:rPr lang="zh-CN" altLang="en-US" sz="2400" b="0" dirty="0">
                    <a:solidFill>
                      <a:srgbClr val="000000"/>
                    </a:solidFill>
                    <a:effectLst/>
                    <a:latin typeface="Consolas" panose="020B0609020204030204" pitchFamily="49" charset="0"/>
                  </a:rPr>
                  <a:t> </a:t>
                </a:r>
              </a:p>
            </p:txBody>
          </p:sp>
        </mc:Choice>
        <mc:Fallback xmlns="">
          <p:sp>
            <p:nvSpPr>
              <p:cNvPr id="18" name="文本框 17">
                <a:extLst>
                  <a:ext uri="{FF2B5EF4-FFF2-40B4-BE49-F238E27FC236}">
                    <a16:creationId xmlns:a16="http://schemas.microsoft.com/office/drawing/2014/main" id="{0CCF98E5-7CE6-6704-DAAA-37E4AFC494DC}"/>
                  </a:ext>
                </a:extLst>
              </p:cNvPr>
              <p:cNvSpPr txBox="1">
                <a:spLocks noRot="1" noChangeAspect="1" noMove="1" noResize="1" noEditPoints="1" noAdjustHandles="1" noChangeArrowheads="1" noChangeShapeType="1" noTextEdit="1"/>
              </p:cNvSpPr>
              <p:nvPr/>
            </p:nvSpPr>
            <p:spPr>
              <a:xfrm>
                <a:off x="2895600" y="1238786"/>
                <a:ext cx="8943975" cy="2308324"/>
              </a:xfrm>
              <a:prstGeom prst="rect">
                <a:avLst/>
              </a:prstGeom>
              <a:blipFill>
                <a:blip r:embed="rId3"/>
                <a:stretch>
                  <a:fillRect l="-1022" t="-2375"/>
                </a:stretch>
              </a:blipFill>
            </p:spPr>
            <p:txBody>
              <a:bodyPr/>
              <a:lstStyle/>
              <a:p>
                <a:r>
                  <a:rPr lang="zh-CN" altLang="en-US">
                    <a:noFill/>
                  </a:rPr>
                  <a:t> </a:t>
                </a:r>
              </a:p>
            </p:txBody>
          </p:sp>
        </mc:Fallback>
      </mc:AlternateContent>
      <p:sp>
        <p:nvSpPr>
          <p:cNvPr id="3" name="幻灯片编号占位符 5">
            <a:extLst>
              <a:ext uri="{FF2B5EF4-FFF2-40B4-BE49-F238E27FC236}">
                <a16:creationId xmlns:a16="http://schemas.microsoft.com/office/drawing/2014/main" id="{A3FE703B-A113-65DF-370F-733716D59988}"/>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20</a:t>
            </a:fld>
            <a:endParaRPr lang="zh-CN" dirty="0"/>
          </a:p>
        </p:txBody>
      </p:sp>
    </p:spTree>
    <p:extLst>
      <p:ext uri="{BB962C8B-B14F-4D97-AF65-F5344CB8AC3E}">
        <p14:creationId xmlns:p14="http://schemas.microsoft.com/office/powerpoint/2010/main" val="342717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600" y="525780"/>
            <a:ext cx="6515100" cy="646331"/>
          </a:xfrm>
          <a:prstGeom prst="rect">
            <a:avLst/>
          </a:prstGeom>
          <a:noFill/>
        </p:spPr>
        <p:txBody>
          <a:bodyPr wrap="square" rtlCol="0">
            <a:spAutoFit/>
          </a:bodyPr>
          <a:lstStyle/>
          <a:p>
            <a:pPr algn="l"/>
            <a:r>
              <a:rPr lang="en-US" altLang="zh-CN" sz="3600" b="0" i="0" dirty="0">
                <a:effectLst/>
                <a:latin typeface="-apple-system"/>
              </a:rPr>
              <a:t>CF708C</a:t>
            </a:r>
            <a:endParaRPr lang="zh-CN" altLang="en-US" sz="3600" i="0" dirty="0">
              <a:effectLst/>
              <a:latin typeface="-apple-system"/>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E0CD7FD-667E-38DB-E820-4CAB62DECE49}"/>
                  </a:ext>
                </a:extLst>
              </p:cNvPr>
              <p:cNvSpPr txBox="1"/>
              <p:nvPr/>
            </p:nvSpPr>
            <p:spPr>
              <a:xfrm>
                <a:off x="2895600" y="1304925"/>
                <a:ext cx="7124700" cy="2435410"/>
              </a:xfrm>
              <a:prstGeom prst="rect">
                <a:avLst/>
              </a:prstGeom>
              <a:noFill/>
            </p:spPr>
            <p:txBody>
              <a:bodyPr wrap="square" rtlCol="0">
                <a:spAutoFit/>
              </a:bodyPr>
              <a:lstStyle/>
              <a:p>
                <a:r>
                  <a:rPr lang="zh-CN" altLang="en-US" sz="2400" b="0" dirty="0">
                    <a:solidFill>
                      <a:srgbClr val="000000"/>
                    </a:solidFill>
                    <a:effectLst/>
                    <a:latin typeface="Consolas" panose="020B0609020204030204" pitchFamily="49" charset="0"/>
                  </a:rPr>
                  <a:t>给定一颗树，你有一次将树改造的机会，改造的意思是删去一条边，再加入一条边，保证改造后还是一棵树。请问有多少点可以通过改造，成为这颗树的重心？（如果以某个点为根，每个子树的大小都不大于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oMath>
                </a14:m>
                <a:r>
                  <a:rPr lang="zh-CN" altLang="en-US" sz="2400" b="0" dirty="0">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，则称某个点为重心）</a:t>
                </a:r>
              </a:p>
              <a:p>
                <a14:m>
                  <m:oMath xmlns:m="http://schemas.openxmlformats.org/officeDocument/2006/math">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4×</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b="0" i="1" smtClean="0">
                            <a:latin typeface="Cambria Math" panose="02040503050406030204" pitchFamily="18" charset="0"/>
                          </a:rPr>
                          <m:t>5</m:t>
                        </m:r>
                      </m:sup>
                    </m:sSup>
                  </m:oMath>
                </a14:m>
                <a:r>
                  <a:rPr lang="zh-CN" altLang="en-US" sz="2400" b="0" dirty="0">
                    <a:solidFill>
                      <a:srgbClr val="000000"/>
                    </a:solidFill>
                    <a:effectLst/>
                    <a:latin typeface="Consolas" panose="020B0609020204030204" pitchFamily="49" charset="0"/>
                  </a:rPr>
                  <a:t> </a:t>
                </a:r>
              </a:p>
            </p:txBody>
          </p:sp>
        </mc:Choice>
        <mc:Fallback xmlns="">
          <p:sp>
            <p:nvSpPr>
              <p:cNvPr id="2" name="文本框 1">
                <a:extLst>
                  <a:ext uri="{FF2B5EF4-FFF2-40B4-BE49-F238E27FC236}">
                    <a16:creationId xmlns:a16="http://schemas.microsoft.com/office/drawing/2014/main" id="{2E0CD7FD-667E-38DB-E820-4CAB62DECE49}"/>
                  </a:ext>
                </a:extLst>
              </p:cNvPr>
              <p:cNvSpPr txBox="1">
                <a:spLocks noRot="1" noChangeAspect="1" noMove="1" noResize="1" noEditPoints="1" noAdjustHandles="1" noChangeArrowheads="1" noChangeShapeType="1" noTextEdit="1"/>
              </p:cNvSpPr>
              <p:nvPr/>
            </p:nvSpPr>
            <p:spPr>
              <a:xfrm>
                <a:off x="2895600" y="1304925"/>
                <a:ext cx="7124700" cy="2435410"/>
              </a:xfrm>
              <a:prstGeom prst="rect">
                <a:avLst/>
              </a:prstGeom>
              <a:blipFill>
                <a:blip r:embed="rId3"/>
                <a:stretch>
                  <a:fillRect l="-1283" t="-2000"/>
                </a:stretch>
              </a:blipFill>
            </p:spPr>
            <p:txBody>
              <a:bodyPr/>
              <a:lstStyle/>
              <a:p>
                <a:r>
                  <a:rPr lang="zh-CN" altLang="en-US">
                    <a:noFill/>
                  </a:rPr>
                  <a:t> </a:t>
                </a:r>
              </a:p>
            </p:txBody>
          </p:sp>
        </mc:Fallback>
      </mc:AlternateContent>
      <p:sp>
        <p:nvSpPr>
          <p:cNvPr id="3" name="幻灯片编号占位符 5">
            <a:extLst>
              <a:ext uri="{FF2B5EF4-FFF2-40B4-BE49-F238E27FC236}">
                <a16:creationId xmlns:a16="http://schemas.microsoft.com/office/drawing/2014/main" id="{5BB3F001-80BD-007F-9276-B0ECE1E9C3CF}"/>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21</a:t>
            </a:fld>
            <a:endParaRPr lang="zh-CN" dirty="0"/>
          </a:p>
        </p:txBody>
      </p:sp>
    </p:spTree>
    <p:extLst>
      <p:ext uri="{BB962C8B-B14F-4D97-AF65-F5344CB8AC3E}">
        <p14:creationId xmlns:p14="http://schemas.microsoft.com/office/powerpoint/2010/main" val="2622798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600" y="525780"/>
            <a:ext cx="6515100" cy="646331"/>
          </a:xfrm>
          <a:prstGeom prst="rect">
            <a:avLst/>
          </a:prstGeom>
          <a:noFill/>
        </p:spPr>
        <p:txBody>
          <a:bodyPr wrap="square" rtlCol="0">
            <a:spAutoFit/>
          </a:bodyPr>
          <a:lstStyle/>
          <a:p>
            <a:pPr algn="l"/>
            <a:r>
              <a:rPr lang="en-US" altLang="zh-CN" sz="3600" i="0" dirty="0">
                <a:effectLst/>
                <a:latin typeface="-apple-system"/>
              </a:rPr>
              <a:t>P3354 [IOI2005] </a:t>
            </a:r>
            <a:r>
              <a:rPr lang="en-US" altLang="zh-CN" sz="3600" i="0" dirty="0" err="1">
                <a:effectLst/>
                <a:latin typeface="-apple-system"/>
              </a:rPr>
              <a:t>Riv</a:t>
            </a:r>
            <a:r>
              <a:rPr lang="en-US" altLang="zh-CN" sz="3600" i="0" dirty="0">
                <a:effectLst/>
                <a:latin typeface="-apple-system"/>
              </a:rPr>
              <a:t> </a:t>
            </a:r>
            <a:r>
              <a:rPr lang="zh-CN" altLang="en-US" sz="3600" i="0" dirty="0">
                <a:effectLst/>
                <a:latin typeface="-apple-system"/>
              </a:rPr>
              <a:t>河流</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CF98E5-7CE6-6704-DAAA-37E4AFC494DC}"/>
                  </a:ext>
                </a:extLst>
              </p:cNvPr>
              <p:cNvSpPr txBox="1"/>
              <p:nvPr/>
            </p:nvSpPr>
            <p:spPr>
              <a:xfrm>
                <a:off x="0" y="1172111"/>
                <a:ext cx="12192000" cy="5263107"/>
              </a:xfrm>
              <a:prstGeom prst="rect">
                <a:avLst/>
              </a:prstGeom>
              <a:noFill/>
            </p:spPr>
            <p:txBody>
              <a:bodyPr wrap="square" rtlCol="0">
                <a:spAutoFit/>
              </a:bodyPr>
              <a:lstStyle/>
              <a:p>
                <a:r>
                  <a:rPr lang="zh-CN" altLang="en-US" sz="2400" b="0" dirty="0">
                    <a:solidFill>
                      <a:schemeClr val="tx1"/>
                    </a:solidFill>
                    <a:effectLst/>
                    <a:latin typeface="Consolas" panose="020B0609020204030204" pitchFamily="49" charset="0"/>
                  </a:rPr>
                  <a:t>几乎整个 </a:t>
                </a:r>
                <a:r>
                  <a:rPr lang="en-US" altLang="zh-CN" sz="2400" b="0" dirty="0" err="1">
                    <a:solidFill>
                      <a:schemeClr val="tx1"/>
                    </a:solidFill>
                    <a:effectLst/>
                    <a:latin typeface="Consolas" panose="020B0609020204030204" pitchFamily="49" charset="0"/>
                  </a:rPr>
                  <a:t>Byteland</a:t>
                </a:r>
                <a:r>
                  <a:rPr lang="en-US" altLang="zh-CN" sz="2400" b="0" dirty="0">
                    <a:solidFill>
                      <a:schemeClr val="tx1"/>
                    </a:solidFill>
                    <a:effectLst/>
                    <a:latin typeface="Consolas" panose="020B0609020204030204" pitchFamily="49" charset="0"/>
                  </a:rPr>
                  <a:t> </a:t>
                </a:r>
                <a:r>
                  <a:rPr lang="zh-CN" altLang="en-US" sz="2400" b="0" dirty="0">
                    <a:solidFill>
                      <a:schemeClr val="tx1"/>
                    </a:solidFill>
                    <a:effectLst/>
                    <a:latin typeface="Consolas" panose="020B0609020204030204" pitchFamily="49" charset="0"/>
                  </a:rPr>
                  <a:t>王国都被森林和河流所覆盖。小点的河汇聚到一起，形成了稍大点的河。就这样，所有的河水都汇聚并流进了一条大河，最后这条大河流进了大海。这条大河的入海口处有一个村庄</a:t>
                </a:r>
                <a:r>
                  <a:rPr lang="en-US" altLang="zh-CN" sz="2400" b="0" dirty="0">
                    <a:solidFill>
                      <a:schemeClr val="tx1"/>
                    </a:solidFill>
                    <a:effectLst/>
                    <a:latin typeface="Consolas" panose="020B0609020204030204" pitchFamily="49" charset="0"/>
                  </a:rPr>
                  <a:t>——</a:t>
                </a:r>
                <a:r>
                  <a:rPr lang="zh-CN" altLang="en-US" sz="2400" b="0" dirty="0">
                    <a:solidFill>
                      <a:schemeClr val="tx1"/>
                    </a:solidFill>
                    <a:effectLst/>
                    <a:latin typeface="Consolas" panose="020B0609020204030204" pitchFamily="49" charset="0"/>
                  </a:rPr>
                  <a:t>名叫 </a:t>
                </a:r>
                <a:r>
                  <a:rPr lang="en-US" altLang="zh-CN" sz="2400" b="0" dirty="0" err="1">
                    <a:solidFill>
                      <a:schemeClr val="tx1"/>
                    </a:solidFill>
                    <a:effectLst/>
                    <a:latin typeface="Consolas" panose="020B0609020204030204" pitchFamily="49" charset="0"/>
                  </a:rPr>
                  <a:t>Bytetown</a:t>
                </a:r>
                <a:r>
                  <a:rPr lang="zh-CN" altLang="en-US" sz="2400" b="0" dirty="0">
                    <a:solidFill>
                      <a:schemeClr val="tx1"/>
                    </a:solidFill>
                    <a:effectLst/>
                    <a:latin typeface="Consolas" panose="020B0609020204030204" pitchFamily="49" charset="0"/>
                  </a:rPr>
                  <a:t>。在 </a:t>
                </a:r>
                <a:r>
                  <a:rPr lang="en-US" altLang="zh-CN" sz="2400" b="0" dirty="0" err="1">
                    <a:solidFill>
                      <a:schemeClr val="tx1"/>
                    </a:solidFill>
                    <a:effectLst/>
                    <a:latin typeface="Consolas" panose="020B0609020204030204" pitchFamily="49" charset="0"/>
                  </a:rPr>
                  <a:t>Byteland</a:t>
                </a:r>
                <a:r>
                  <a:rPr lang="en-US" altLang="zh-CN" sz="2400" b="0" dirty="0">
                    <a:solidFill>
                      <a:schemeClr val="tx1"/>
                    </a:solidFill>
                    <a:effectLst/>
                    <a:latin typeface="Consolas" panose="020B0609020204030204" pitchFamily="49" charset="0"/>
                  </a:rPr>
                  <a:t> </a:t>
                </a:r>
                <a:r>
                  <a:rPr lang="zh-CN" altLang="en-US" sz="2400" b="0" dirty="0">
                    <a:solidFill>
                      <a:schemeClr val="tx1"/>
                    </a:solidFill>
                    <a:effectLst/>
                    <a:latin typeface="Consolas" panose="020B0609020204030204" pitchFamily="49" charset="0"/>
                  </a:rPr>
                  <a:t>国，有 </a:t>
                </a:r>
                <a:r>
                  <a:rPr lang="en-US" altLang="zh-CN" sz="2400" b="0" dirty="0">
                    <a:solidFill>
                      <a:schemeClr val="tx1"/>
                    </a:solidFill>
                    <a:effectLst/>
                    <a:latin typeface="Consolas" panose="020B0609020204030204" pitchFamily="49" charset="0"/>
                  </a:rPr>
                  <a:t>n </a:t>
                </a:r>
                <a:r>
                  <a:rPr lang="zh-CN" altLang="en-US" sz="2400" b="0" dirty="0">
                    <a:solidFill>
                      <a:schemeClr val="tx1"/>
                    </a:solidFill>
                    <a:effectLst/>
                    <a:latin typeface="Consolas" panose="020B0609020204030204" pitchFamily="49" charset="0"/>
                  </a:rPr>
                  <a:t>个伐木的村庄，这些村庄都座落在河边。目前在 </a:t>
                </a:r>
                <a:r>
                  <a:rPr lang="en-US" altLang="zh-CN" sz="2400" b="0" dirty="0" err="1">
                    <a:solidFill>
                      <a:schemeClr val="tx1"/>
                    </a:solidFill>
                    <a:effectLst/>
                    <a:latin typeface="Consolas" panose="020B0609020204030204" pitchFamily="49" charset="0"/>
                  </a:rPr>
                  <a:t>Bytetown</a:t>
                </a:r>
                <a:r>
                  <a:rPr lang="zh-CN" altLang="en-US" sz="2400" b="0" dirty="0">
                    <a:solidFill>
                      <a:schemeClr val="tx1"/>
                    </a:solidFill>
                    <a:effectLst/>
                    <a:latin typeface="Consolas" panose="020B0609020204030204" pitchFamily="49" charset="0"/>
                  </a:rPr>
                  <a:t>，有一个巨大的伐木场，它处理着全国砍下的所有木料。木料被砍下后，顺着河流而被运到 </a:t>
                </a:r>
                <a:r>
                  <a:rPr lang="en-US" altLang="zh-CN" sz="2400" b="0" dirty="0" err="1">
                    <a:solidFill>
                      <a:schemeClr val="tx1"/>
                    </a:solidFill>
                    <a:effectLst/>
                    <a:latin typeface="Consolas" panose="020B0609020204030204" pitchFamily="49" charset="0"/>
                  </a:rPr>
                  <a:t>Bytetown</a:t>
                </a:r>
                <a:r>
                  <a:rPr lang="en-US" altLang="zh-CN" sz="2400" b="0" dirty="0">
                    <a:solidFill>
                      <a:schemeClr val="tx1"/>
                    </a:solidFill>
                    <a:effectLst/>
                    <a:latin typeface="Consolas" panose="020B0609020204030204" pitchFamily="49" charset="0"/>
                  </a:rPr>
                  <a:t> </a:t>
                </a:r>
                <a:r>
                  <a:rPr lang="zh-CN" altLang="en-US" sz="2400" b="0" dirty="0">
                    <a:solidFill>
                      <a:schemeClr val="tx1"/>
                    </a:solidFill>
                    <a:effectLst/>
                    <a:latin typeface="Consolas" panose="020B0609020204030204" pitchFamily="49" charset="0"/>
                  </a:rPr>
                  <a:t>的伐木场。</a:t>
                </a:r>
                <a:r>
                  <a:rPr lang="en-US" altLang="zh-CN" sz="2400" b="0" dirty="0" err="1">
                    <a:solidFill>
                      <a:schemeClr val="tx1"/>
                    </a:solidFill>
                    <a:effectLst/>
                    <a:latin typeface="Consolas" panose="020B0609020204030204" pitchFamily="49" charset="0"/>
                  </a:rPr>
                  <a:t>Byteland</a:t>
                </a:r>
                <a:r>
                  <a:rPr lang="en-US" altLang="zh-CN" sz="2400" b="0" dirty="0">
                    <a:solidFill>
                      <a:schemeClr val="tx1"/>
                    </a:solidFill>
                    <a:effectLst/>
                    <a:latin typeface="Consolas" panose="020B0609020204030204" pitchFamily="49" charset="0"/>
                  </a:rPr>
                  <a:t> </a:t>
                </a:r>
                <a:r>
                  <a:rPr lang="zh-CN" altLang="en-US" sz="2400" b="0" dirty="0">
                    <a:solidFill>
                      <a:schemeClr val="tx1"/>
                    </a:solidFill>
                    <a:effectLst/>
                    <a:latin typeface="Consolas" panose="020B0609020204030204" pitchFamily="49" charset="0"/>
                  </a:rPr>
                  <a:t>的国王决定，为了减少运输木料的费用，再额外地建造 </a:t>
                </a:r>
                <a:r>
                  <a:rPr lang="en-US" altLang="zh-CN" sz="2400" b="0" dirty="0">
                    <a:solidFill>
                      <a:schemeClr val="tx1"/>
                    </a:solidFill>
                    <a:effectLst/>
                    <a:latin typeface="Consolas" panose="020B0609020204030204" pitchFamily="49" charset="0"/>
                  </a:rPr>
                  <a:t>k </a:t>
                </a:r>
                <a:r>
                  <a:rPr lang="zh-CN" altLang="en-US" sz="2400" b="0" dirty="0">
                    <a:solidFill>
                      <a:schemeClr val="tx1"/>
                    </a:solidFill>
                    <a:effectLst/>
                    <a:latin typeface="Consolas" panose="020B0609020204030204" pitchFamily="49" charset="0"/>
                  </a:rPr>
                  <a:t>个伐木场。这 </a:t>
                </a:r>
                <a:r>
                  <a:rPr lang="en-US" altLang="zh-CN" sz="2400" b="0" dirty="0">
                    <a:solidFill>
                      <a:schemeClr val="tx1"/>
                    </a:solidFill>
                    <a:effectLst/>
                    <a:latin typeface="Consolas" panose="020B0609020204030204" pitchFamily="49" charset="0"/>
                  </a:rPr>
                  <a:t>k </a:t>
                </a:r>
                <a:r>
                  <a:rPr lang="zh-CN" altLang="en-US" sz="2400" b="0" dirty="0">
                    <a:solidFill>
                      <a:schemeClr val="tx1"/>
                    </a:solidFill>
                    <a:effectLst/>
                    <a:latin typeface="Consolas" panose="020B0609020204030204" pitchFamily="49" charset="0"/>
                  </a:rPr>
                  <a:t>个伐木场将被建在其他村庄里。这些伐木场建造后，木料就不用都被送到 </a:t>
                </a:r>
                <a:r>
                  <a:rPr lang="en-US" altLang="zh-CN" sz="2400" b="0" dirty="0" err="1">
                    <a:solidFill>
                      <a:schemeClr val="tx1"/>
                    </a:solidFill>
                    <a:effectLst/>
                    <a:latin typeface="Consolas" panose="020B0609020204030204" pitchFamily="49" charset="0"/>
                  </a:rPr>
                  <a:t>Bytetown</a:t>
                </a:r>
                <a:r>
                  <a:rPr lang="en-US" altLang="zh-CN" sz="2400" b="0" dirty="0">
                    <a:solidFill>
                      <a:schemeClr val="tx1"/>
                    </a:solidFill>
                    <a:effectLst/>
                    <a:latin typeface="Consolas" panose="020B0609020204030204" pitchFamily="49" charset="0"/>
                  </a:rPr>
                  <a:t> </a:t>
                </a:r>
                <a:r>
                  <a:rPr lang="zh-CN" altLang="en-US" sz="2400" b="0" dirty="0">
                    <a:solidFill>
                      <a:schemeClr val="tx1"/>
                    </a:solidFill>
                    <a:effectLst/>
                    <a:latin typeface="Consolas" panose="020B0609020204030204" pitchFamily="49" charset="0"/>
                  </a:rPr>
                  <a:t>了，它们可以在运输过程中第一个碰到的新伐木场被处理。显然，如果伐木场座落的那个村子就不用再付运送木料的费用了。它们可以直接被本村的伐木场处理。注：所有的河流都不会分叉，形成一棵树，根结点是 </a:t>
                </a:r>
                <a:r>
                  <a:rPr lang="en-US" altLang="zh-CN" sz="2400" b="0" dirty="0" err="1">
                    <a:solidFill>
                      <a:schemeClr val="tx1"/>
                    </a:solidFill>
                    <a:effectLst/>
                    <a:latin typeface="Consolas" panose="020B0609020204030204" pitchFamily="49" charset="0"/>
                  </a:rPr>
                  <a:t>Bytetown</a:t>
                </a:r>
                <a:r>
                  <a:rPr lang="zh-CN" altLang="en-US" sz="2400" b="0" dirty="0">
                    <a:solidFill>
                      <a:schemeClr val="tx1"/>
                    </a:solidFill>
                    <a:effectLst/>
                    <a:latin typeface="Consolas" panose="020B0609020204030204" pitchFamily="49" charset="0"/>
                  </a:rPr>
                  <a:t>。国王的大臣计算出了每个村子每年要产多少木料，你的任务是决定在哪些村子建设伐木场能获得最小的运费。其中运费的计算方法为：每一吨木料每千米 </a:t>
                </a:r>
                <a:r>
                  <a:rPr lang="en-US" altLang="zh-CN" sz="2400" b="0" dirty="0">
                    <a:solidFill>
                      <a:schemeClr val="tx1"/>
                    </a:solidFill>
                    <a:effectLst/>
                    <a:latin typeface="Consolas" panose="020B0609020204030204" pitchFamily="49" charset="0"/>
                  </a:rPr>
                  <a:t>1 </a:t>
                </a:r>
                <a:r>
                  <a:rPr lang="zh-CN" altLang="en-US" sz="2400" b="0" dirty="0">
                    <a:solidFill>
                      <a:schemeClr val="tx1"/>
                    </a:solidFill>
                    <a:effectLst/>
                    <a:latin typeface="Consolas" panose="020B0609020204030204" pitchFamily="49" charset="0"/>
                  </a:rPr>
                  <a:t>分钱。</a:t>
                </a:r>
              </a:p>
              <a:p>
                <a14:m>
                  <m:oMath xmlns:m="http://schemas.openxmlformats.org/officeDocument/2006/math">
                    <m:r>
                      <a:rPr lang="en-US" altLang="zh-CN" sz="2400" b="0" i="0" smtClean="0">
                        <a:latin typeface="Cambria Math" panose="02040503050406030204" pitchFamily="18" charset="0"/>
                      </a:rPr>
                      <m:t>2</m:t>
                    </m:r>
                    <m:r>
                      <a:rPr lang="en-US" altLang="zh-CN" sz="2400">
                        <a:latin typeface="Cambria Math" panose="02040503050406030204" pitchFamily="18" charset="0"/>
                      </a:rPr>
                      <m:t>≤</m:t>
                    </m:r>
                    <m:r>
                      <m:rPr>
                        <m:sty m:val="p"/>
                      </m:rPr>
                      <a:rPr lang="en-US" altLang="zh-CN" sz="2400" b="0" i="0" smtClean="0">
                        <a:solidFill>
                          <a:schemeClr val="tx1"/>
                        </a:solidFill>
                        <a:latin typeface="Cambria Math" panose="02040503050406030204" pitchFamily="18" charset="0"/>
                      </a:rPr>
                      <m:t>n</m:t>
                    </m:r>
                    <m:r>
                      <a:rPr lang="en-US" altLang="zh-CN" sz="2400" b="0" i="0" smtClean="0">
                        <a:solidFill>
                          <a:schemeClr val="tx1"/>
                        </a:solidFill>
                        <a:latin typeface="Cambria Math" panose="02040503050406030204" pitchFamily="18" charset="0"/>
                      </a:rPr>
                      <m:t>≤100,1≤</m:t>
                    </m:r>
                    <m:r>
                      <m:rPr>
                        <m:sty m:val="p"/>
                      </m:rPr>
                      <a:rPr lang="en-US" altLang="zh-CN" sz="2400" b="0" i="0" smtClean="0">
                        <a:latin typeface="Cambria Math" panose="02040503050406030204" pitchFamily="18" charset="0"/>
                      </a:rPr>
                      <m:t>k</m:t>
                    </m:r>
                    <m:r>
                      <a:rPr lang="en-US" altLang="zh-CN" sz="2400">
                        <a:latin typeface="Cambria Math" panose="02040503050406030204" pitchFamily="18" charset="0"/>
                      </a:rPr>
                      <m:t>≤</m:t>
                    </m:r>
                    <m:r>
                      <m:rPr>
                        <m:sty m:val="p"/>
                      </m:rPr>
                      <a:rPr lang="en-US" altLang="zh-CN" sz="2400" b="0" i="0" smtClean="0">
                        <a:latin typeface="Cambria Math" panose="02040503050406030204" pitchFamily="18" charset="0"/>
                      </a:rPr>
                      <m:t>min</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n</m:t>
                        </m:r>
                        <m:r>
                          <a:rPr lang="en-US" altLang="zh-CN" sz="2400" b="0" i="0" smtClean="0">
                            <a:latin typeface="Cambria Math" panose="02040503050406030204" pitchFamily="18" charset="0"/>
                          </a:rPr>
                          <m:t>,50</m:t>
                        </m:r>
                      </m:e>
                    </m:d>
                    <m:r>
                      <a:rPr lang="en-US" altLang="zh-CN" sz="2400" b="0" i="0" smtClean="0">
                        <a:latin typeface="Cambria Math" panose="02040503050406030204" pitchFamily="18" charset="0"/>
                      </a:rPr>
                      <m:t>,0</m:t>
                    </m:r>
                    <m:r>
                      <a:rPr lang="en-US" altLang="zh-CN" sz="240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1" smtClean="0">
                            <a:latin typeface="Cambria Math" panose="02040503050406030204" pitchFamily="18" charset="0"/>
                          </a:rPr>
                          <m:t>𝑖</m:t>
                        </m:r>
                      </m:sub>
                    </m:sSub>
                    <m:r>
                      <a:rPr lang="en-US" altLang="zh-CN" sz="2400">
                        <a:latin typeface="Cambria Math" panose="02040503050406030204" pitchFamily="18" charset="0"/>
                      </a:rPr>
                      <m:t>≤</m:t>
                    </m:r>
                    <m:r>
                      <m:rPr>
                        <m:sty m:val="p"/>
                      </m:rPr>
                      <a:rPr lang="en-US" altLang="zh-CN" sz="2400" i="1" smtClean="0">
                        <a:latin typeface="Cambria Math" panose="02040503050406030204" pitchFamily="18" charset="0"/>
                      </a:rPr>
                      <m:t>n</m:t>
                    </m:r>
                    <m:r>
                      <a:rPr lang="en-US" altLang="zh-CN" sz="2400">
                        <a:latin typeface="Cambria Math" panose="02040503050406030204" pitchFamily="18" charset="0"/>
                      </a:rPr>
                      <m:t>,0≤</m:t>
                    </m:r>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w</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10</m:t>
                        </m:r>
                      </m:e>
                      <m:sup>
                        <m:r>
                          <a:rPr lang="en-US" altLang="zh-CN" sz="2400">
                            <a:latin typeface="Cambria Math" panose="02040503050406030204" pitchFamily="18" charset="0"/>
                          </a:rPr>
                          <m:t>4</m:t>
                        </m:r>
                      </m:sup>
                    </m:sSup>
                    <m:r>
                      <a:rPr lang="en-US" altLang="zh-CN" sz="2400">
                        <a:latin typeface="Cambria Math" panose="02040503050406030204" pitchFamily="18" charset="0"/>
                      </a:rPr>
                      <m:t>,</m:t>
                    </m:r>
                    <m:r>
                      <a:rPr lang="en-US" altLang="zh-CN" sz="2400" b="0" i="0" smtClean="0">
                        <a:latin typeface="Cambria Math" panose="02040503050406030204" pitchFamily="18" charset="0"/>
                      </a:rPr>
                      <m:t>1</m:t>
                    </m:r>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d</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10</m:t>
                        </m:r>
                      </m:e>
                      <m:sup>
                        <m:r>
                          <a:rPr lang="en-US" altLang="zh-CN" sz="2400">
                            <a:latin typeface="Cambria Math" panose="02040503050406030204" pitchFamily="18" charset="0"/>
                          </a:rPr>
                          <m:t>4</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保证</m:t>
                    </m:r>
                    <m:r>
                      <a:rPr lang="zh-CN" altLang="en-US" sz="2400" i="1" smtClean="0">
                        <a:latin typeface="Cambria Math" panose="02040503050406030204" pitchFamily="18" charset="0"/>
                      </a:rPr>
                      <m:t>答案</m:t>
                    </m:r>
                    <m:r>
                      <a:rPr lang="zh-CN" altLang="en-US" sz="2400" i="1">
                        <a:latin typeface="Cambria Math" panose="02040503050406030204" pitchFamily="18" charset="0"/>
                      </a:rPr>
                      <m:t>不超过</m:t>
                    </m:r>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9</m:t>
                        </m:r>
                      </m:sup>
                    </m:sSup>
                  </m:oMath>
                </a14:m>
                <a:r>
                  <a:rPr lang="en-US" altLang="zh-CN" sz="2400" b="0" dirty="0">
                    <a:solidFill>
                      <a:schemeClr val="tx1"/>
                    </a:solidFill>
                  </a:rPr>
                  <a:t> </a:t>
                </a:r>
              </a:p>
            </p:txBody>
          </p:sp>
        </mc:Choice>
        <mc:Fallback xmlns="">
          <p:sp>
            <p:nvSpPr>
              <p:cNvPr id="18" name="文本框 17">
                <a:extLst>
                  <a:ext uri="{FF2B5EF4-FFF2-40B4-BE49-F238E27FC236}">
                    <a16:creationId xmlns:a16="http://schemas.microsoft.com/office/drawing/2014/main" id="{0CCF98E5-7CE6-6704-DAAA-37E4AFC494DC}"/>
                  </a:ext>
                </a:extLst>
              </p:cNvPr>
              <p:cNvSpPr txBox="1">
                <a:spLocks noRot="1" noChangeAspect="1" noMove="1" noResize="1" noEditPoints="1" noAdjustHandles="1" noChangeArrowheads="1" noChangeShapeType="1" noTextEdit="1"/>
              </p:cNvSpPr>
              <p:nvPr/>
            </p:nvSpPr>
            <p:spPr>
              <a:xfrm>
                <a:off x="0" y="1172111"/>
                <a:ext cx="12192000" cy="5263107"/>
              </a:xfrm>
              <a:prstGeom prst="rect">
                <a:avLst/>
              </a:prstGeom>
              <a:blipFill>
                <a:blip r:embed="rId3"/>
                <a:stretch>
                  <a:fillRect l="-750" t="-1042" r="-550" b="-463"/>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83536C82-53AE-78A5-CC16-F0BBAE2C285F}"/>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22</a:t>
            </a:fld>
            <a:endParaRPr lang="zh-CN" dirty="0"/>
          </a:p>
        </p:txBody>
      </p:sp>
    </p:spTree>
    <p:extLst>
      <p:ext uri="{BB962C8B-B14F-4D97-AF65-F5344CB8AC3E}">
        <p14:creationId xmlns:p14="http://schemas.microsoft.com/office/powerpoint/2010/main" val="246765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D3A4D6-EFAF-1112-4CB5-3CD8A933A718}"/>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645ECF97-DECF-27BE-7228-F125FEA79EA0}"/>
              </a:ext>
            </a:extLst>
          </p:cNvPr>
          <p:cNvSpPr txBox="1"/>
          <p:nvPr/>
        </p:nvSpPr>
        <p:spPr>
          <a:xfrm>
            <a:off x="2047875" y="1560195"/>
            <a:ext cx="9124950" cy="2246769"/>
          </a:xfrm>
          <a:prstGeom prst="rect">
            <a:avLst/>
          </a:prstGeom>
          <a:noFill/>
        </p:spPr>
        <p:txBody>
          <a:bodyPr wrap="square" rtlCol="0">
            <a:spAutoFit/>
          </a:bodyPr>
          <a:lstStyle/>
          <a:p>
            <a:r>
              <a:rPr lang="en-US" altLang="zh-CN" sz="2800" i="0" dirty="0">
                <a:effectLst/>
                <a:latin typeface="-apple-system"/>
              </a:rPr>
              <a:t>P1352 </a:t>
            </a:r>
            <a:r>
              <a:rPr lang="zh-CN" altLang="en-US" sz="2800" i="0" dirty="0">
                <a:effectLst/>
                <a:latin typeface="-apple-system"/>
              </a:rPr>
              <a:t>没有上司的舞会</a:t>
            </a:r>
            <a:r>
              <a:rPr lang="en-US" altLang="zh-CN" sz="2800" i="0" dirty="0">
                <a:effectLst/>
                <a:latin typeface="-apple-system"/>
              </a:rPr>
              <a:t>(</a:t>
            </a:r>
            <a:r>
              <a:rPr lang="zh-CN" altLang="en-US" sz="2800" i="0" dirty="0">
                <a:effectLst/>
                <a:latin typeface="-apple-system"/>
              </a:rPr>
              <a:t>模板树形</a:t>
            </a:r>
            <a:r>
              <a:rPr lang="en-US" altLang="zh-CN" sz="2800" i="0" dirty="0">
                <a:effectLst/>
                <a:latin typeface="-apple-system"/>
              </a:rPr>
              <a:t>DP)</a:t>
            </a:r>
            <a:endParaRPr lang="zh-CN" altLang="en-US" sz="2800" i="0" dirty="0">
              <a:effectLst/>
              <a:latin typeface="-apple-system"/>
            </a:endParaRPr>
          </a:p>
          <a:p>
            <a:r>
              <a:rPr lang="en-US" altLang="zh-CN" sz="2800" i="0" dirty="0">
                <a:effectLst/>
                <a:latin typeface="-apple-system"/>
              </a:rPr>
              <a:t>P3237 [HNOI2014] </a:t>
            </a:r>
            <a:r>
              <a:rPr lang="zh-CN" altLang="en-US" sz="2800" i="0" dirty="0">
                <a:effectLst/>
                <a:latin typeface="-apple-system"/>
              </a:rPr>
              <a:t>米特运输</a:t>
            </a:r>
            <a:r>
              <a:rPr lang="en-US" altLang="zh-CN" sz="2800" dirty="0">
                <a:latin typeface="-apple-system"/>
              </a:rPr>
              <a:t>(</a:t>
            </a:r>
            <a:r>
              <a:rPr lang="zh-CN" altLang="en-US" sz="2800" dirty="0">
                <a:latin typeface="-apple-system"/>
              </a:rPr>
              <a:t>较难</a:t>
            </a:r>
            <a:r>
              <a:rPr lang="zh-CN" altLang="en-US" sz="2800" i="0" dirty="0">
                <a:effectLst/>
                <a:latin typeface="-apple-system"/>
              </a:rPr>
              <a:t>树形</a:t>
            </a:r>
            <a:r>
              <a:rPr lang="en-US" altLang="zh-CN" sz="2800" i="0" dirty="0">
                <a:effectLst/>
                <a:latin typeface="-apple-system"/>
              </a:rPr>
              <a:t>DP</a:t>
            </a:r>
            <a:r>
              <a:rPr lang="en-US" altLang="zh-CN" sz="2800" dirty="0">
                <a:latin typeface="-apple-system"/>
              </a:rPr>
              <a:t>)</a:t>
            </a:r>
            <a:endParaRPr lang="zh-CN" altLang="en-US" sz="2800" i="0" dirty="0">
              <a:effectLst/>
              <a:latin typeface="-apple-system"/>
            </a:endParaRPr>
          </a:p>
          <a:p>
            <a:r>
              <a:rPr lang="en-US" altLang="zh-CN" sz="2800" i="0" dirty="0">
                <a:effectLst/>
                <a:latin typeface="-apple-system"/>
              </a:rPr>
              <a:t>P4516 [JSOI2018] </a:t>
            </a:r>
            <a:r>
              <a:rPr lang="zh-CN" altLang="en-US" sz="2800" i="0" dirty="0">
                <a:effectLst/>
                <a:latin typeface="-apple-system"/>
              </a:rPr>
              <a:t>潜入行动</a:t>
            </a:r>
            <a:r>
              <a:rPr lang="en-US" altLang="zh-CN" sz="2800" i="0" dirty="0">
                <a:effectLst/>
                <a:latin typeface="-apple-system"/>
              </a:rPr>
              <a:t>(</a:t>
            </a:r>
            <a:r>
              <a:rPr lang="zh-CN" altLang="en-US" sz="2800" dirty="0">
                <a:latin typeface="-apple-system"/>
              </a:rPr>
              <a:t>困难</a:t>
            </a:r>
            <a:r>
              <a:rPr lang="zh-CN" altLang="en-US" sz="2800" i="0" dirty="0">
                <a:effectLst/>
                <a:latin typeface="-apple-system"/>
              </a:rPr>
              <a:t>树形</a:t>
            </a:r>
            <a:r>
              <a:rPr lang="en-US" altLang="zh-CN" sz="2800" i="0" dirty="0">
                <a:effectLst/>
                <a:latin typeface="-apple-system"/>
              </a:rPr>
              <a:t>DP)</a:t>
            </a:r>
            <a:endParaRPr lang="en-US" altLang="zh-CN" sz="2800" dirty="0">
              <a:latin typeface="-apple-system"/>
            </a:endParaRPr>
          </a:p>
          <a:p>
            <a:r>
              <a:rPr lang="en-US" altLang="zh-CN" sz="2800" i="0" dirty="0">
                <a:effectLst/>
                <a:latin typeface="-apple-system"/>
              </a:rPr>
              <a:t>P3478 [POI2008] STA-Station(</a:t>
            </a:r>
            <a:r>
              <a:rPr lang="zh-CN" altLang="en-US" sz="2800" i="0" dirty="0">
                <a:effectLst/>
                <a:latin typeface="-apple-system"/>
              </a:rPr>
              <a:t>模板换根</a:t>
            </a:r>
            <a:r>
              <a:rPr lang="en-US" altLang="zh-CN" sz="2800" i="0" dirty="0">
                <a:effectLst/>
                <a:latin typeface="-apple-system"/>
              </a:rPr>
              <a:t>DP)</a:t>
            </a:r>
          </a:p>
          <a:p>
            <a:r>
              <a:rPr lang="en-US" altLang="zh-CN" sz="2800" i="0" dirty="0">
                <a:effectLst/>
                <a:latin typeface="-apple-system"/>
              </a:rPr>
              <a:t>P6419 [COCI2014-2015#1] Kamp</a:t>
            </a:r>
            <a:r>
              <a:rPr lang="en-US" altLang="zh-CN" sz="2800" dirty="0">
                <a:latin typeface="-apple-system"/>
              </a:rPr>
              <a:t>(</a:t>
            </a:r>
            <a:r>
              <a:rPr lang="zh-CN" altLang="en-US" sz="2800" dirty="0">
                <a:latin typeface="-apple-system"/>
              </a:rPr>
              <a:t>困难换根</a:t>
            </a:r>
            <a:r>
              <a:rPr lang="en-US" altLang="zh-CN" sz="2800" dirty="0">
                <a:latin typeface="-apple-system"/>
              </a:rPr>
              <a:t>DP)</a:t>
            </a:r>
            <a:endParaRPr lang="en-US" altLang="zh-CN" sz="2800" i="0" dirty="0">
              <a:effectLst/>
              <a:latin typeface="-apple-system"/>
            </a:endParaRPr>
          </a:p>
        </p:txBody>
      </p:sp>
      <p:sp>
        <p:nvSpPr>
          <p:cNvPr id="4" name="幻灯片编号占位符 5">
            <a:extLst>
              <a:ext uri="{FF2B5EF4-FFF2-40B4-BE49-F238E27FC236}">
                <a16:creationId xmlns:a16="http://schemas.microsoft.com/office/drawing/2014/main" id="{7149CFB3-442F-90BF-A30D-F37DE4125D89}"/>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23</a:t>
            </a:fld>
            <a:endParaRPr lang="zh-CN" dirty="0"/>
          </a:p>
        </p:txBody>
      </p:sp>
    </p:spTree>
    <p:extLst>
      <p:ext uri="{BB962C8B-B14F-4D97-AF65-F5344CB8AC3E}">
        <p14:creationId xmlns:p14="http://schemas.microsoft.com/office/powerpoint/2010/main" val="135191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8FC28-E0BD-4387-B8BE-9965D1A57FF1}"/>
              </a:ext>
            </a:extLst>
          </p:cNvPr>
          <p:cNvSpPr>
            <a:spLocks noGrp="1"/>
          </p:cNvSpPr>
          <p:nvPr>
            <p:ph type="title"/>
          </p:nvPr>
        </p:nvSpPr>
        <p:spPr>
          <a:xfrm>
            <a:off x="5453725" y="2224088"/>
            <a:ext cx="5884027" cy="1204912"/>
          </a:xfrm>
        </p:spPr>
        <p:txBody>
          <a:bodyPr rtlCol="0">
            <a:normAutofit/>
          </a:bodyPr>
          <a:lstStyle>
            <a:defPPr>
              <a:defRPr lang="zh-CN"/>
            </a:defPPr>
          </a:lstStyle>
          <a:p>
            <a:pPr rtl="0"/>
            <a:r>
              <a:rPr lang="zh-CN" altLang="en-US" sz="3600" dirty="0"/>
              <a:t>环形结构的处理</a:t>
            </a:r>
            <a:endParaRPr lang="zh-CN" sz="3600" dirty="0"/>
          </a:p>
        </p:txBody>
      </p:sp>
      <p:cxnSp>
        <p:nvCxnSpPr>
          <p:cNvPr id="23" name="直接连接符​​(S)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p:nvCxnSpPr>
        <p:spPr>
          <a:xfrm flipH="1" flipV="1">
            <a:off x="6945745" y="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F27CA19F-412D-17AD-A172-9F6A0494F48E}"/>
              </a:ext>
            </a:extLst>
          </p:cNvPr>
          <p:cNvPicPr>
            <a:picLocks noChangeAspect="1"/>
          </p:cNvPicPr>
          <p:nvPr/>
        </p:nvPicPr>
        <p:blipFill>
          <a:blip r:embed="rId3"/>
          <a:stretch>
            <a:fillRect/>
          </a:stretch>
        </p:blipFill>
        <p:spPr>
          <a:xfrm>
            <a:off x="0" y="0"/>
            <a:ext cx="4867275" cy="6858000"/>
          </a:xfrm>
          <a:prstGeom prst="rect">
            <a:avLst/>
          </a:prstGeom>
        </p:spPr>
      </p:pic>
    </p:spTree>
    <p:extLst>
      <p:ext uri="{BB962C8B-B14F-4D97-AF65-F5344CB8AC3E}">
        <p14:creationId xmlns:p14="http://schemas.microsoft.com/office/powerpoint/2010/main" val="1013888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5222C81-5BAA-D73E-14B8-32A5FCE087E0}"/>
              </a:ext>
            </a:extLst>
          </p:cNvPr>
          <p:cNvSpPr txBox="1"/>
          <p:nvPr/>
        </p:nvSpPr>
        <p:spPr>
          <a:xfrm>
            <a:off x="685800" y="295275"/>
            <a:ext cx="7286625" cy="646331"/>
          </a:xfrm>
          <a:prstGeom prst="rect">
            <a:avLst/>
          </a:prstGeom>
          <a:noFill/>
        </p:spPr>
        <p:txBody>
          <a:bodyPr wrap="square" rtlCol="0">
            <a:spAutoFit/>
          </a:bodyPr>
          <a:lstStyle/>
          <a:p>
            <a:pPr algn="l"/>
            <a:r>
              <a:rPr lang="en-US" altLang="zh-CN" sz="3600" i="0" dirty="0">
                <a:effectLst/>
                <a:latin typeface="-apple-system"/>
              </a:rPr>
              <a:t>P6064 [USACO05JAN] Naptime G</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9E4C47-D225-58B4-5FA1-0D3E5EF62FDF}"/>
                  </a:ext>
                </a:extLst>
              </p:cNvPr>
              <p:cNvSpPr txBox="1"/>
              <p:nvPr/>
            </p:nvSpPr>
            <p:spPr>
              <a:xfrm>
                <a:off x="685799" y="1485899"/>
                <a:ext cx="10982325" cy="3078600"/>
              </a:xfrm>
              <a:prstGeom prst="rect">
                <a:avLst/>
              </a:prstGeom>
              <a:noFill/>
            </p:spPr>
            <p:txBody>
              <a:bodyPr wrap="square" rtlCol="0">
                <a:spAutoFit/>
              </a:bodyPr>
              <a:lstStyle/>
              <a:p>
                <a:r>
                  <a:rPr lang="zh-CN" altLang="en-US" sz="2400" b="0" dirty="0">
                    <a:solidFill>
                      <a:srgbClr val="000000"/>
                    </a:solidFill>
                    <a:effectLst/>
                    <a:highlight>
                      <a:srgbClr val="FFFFFF"/>
                    </a:highlight>
                    <a:latin typeface="Consolas" panose="020B0609020204030204" pitchFamily="49" charset="0"/>
                  </a:rPr>
                  <a:t>贝茜是一只非常缺觉的奶牛．她的一天被平均分割成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段（</a:t>
                </a:r>
                <a:r>
                  <a:rPr lang="en-US" altLang="zh-CN" sz="2400" dirty="0"/>
                  <a:t> </a:t>
                </a:r>
                <a14:m>
                  <m:oMath xmlns:m="http://schemas.openxmlformats.org/officeDocument/2006/math">
                    <m:r>
                      <a:rPr lang="en-US" altLang="zh-CN" sz="2400" b="0" i="1" smtClean="0">
                        <a:latin typeface="Cambria Math" panose="02040503050406030204" pitchFamily="18" charset="0"/>
                      </a:rPr>
                      <m:t>3</m:t>
                    </m:r>
                    <m:r>
                      <a:rPr lang="en-US" altLang="zh-CN" sz="2400" i="1">
                        <a:latin typeface="Cambria Math" panose="02040503050406030204" pitchFamily="18" charset="0"/>
                      </a:rPr>
                      <m:t>≤</m:t>
                    </m:r>
                    <m:r>
                      <a:rPr lang="en-US" altLang="zh-CN" sz="2400" b="0" i="1" smtClean="0">
                        <a:latin typeface="Cambria Math" panose="02040503050406030204" pitchFamily="18" charset="0"/>
                      </a:rPr>
                      <m:t>𝑁</m:t>
                    </m:r>
                    <m:r>
                      <a:rPr lang="en-US" altLang="zh-CN" sz="2400" i="1">
                        <a:latin typeface="Cambria Math" panose="02040503050406030204" pitchFamily="18" charset="0"/>
                      </a:rPr>
                      <m:t>≤</m:t>
                    </m:r>
                    <m:r>
                      <a:rPr lang="en-US" altLang="zh-CN" sz="2400" b="0" i="1" smtClean="0">
                        <a:latin typeface="Cambria Math" panose="02040503050406030204" pitchFamily="18" charset="0"/>
                      </a:rPr>
                      <m:t>3830</m:t>
                    </m:r>
                  </m:oMath>
                </a14:m>
                <a:r>
                  <a:rPr lang="zh-CN" altLang="en-US" sz="2400" b="0" dirty="0">
                    <a:solidFill>
                      <a:srgbClr val="000000"/>
                    </a:solidFill>
                    <a:effectLst/>
                    <a:highlight>
                      <a:srgbClr val="FFFFFF"/>
                    </a:highlight>
                    <a:latin typeface="Consolas" panose="020B0609020204030204" pitchFamily="49" charset="0"/>
                  </a:rPr>
                  <a:t>），但是她要用其中的 </a:t>
                </a:r>
                <a:r>
                  <a:rPr lang="en-US" altLang="zh-CN" sz="2400" b="0" dirty="0">
                    <a:solidFill>
                      <a:srgbClr val="000000"/>
                    </a:solidFill>
                    <a:effectLst/>
                    <a:highlight>
                      <a:srgbClr val="FFFFFF"/>
                    </a:highlight>
                    <a:latin typeface="Consolas" panose="020B0609020204030204" pitchFamily="49" charset="0"/>
                  </a:rPr>
                  <a:t>B </a:t>
                </a:r>
                <a:r>
                  <a:rPr lang="zh-CN" altLang="en-US" sz="2400" b="0" dirty="0">
                    <a:solidFill>
                      <a:srgbClr val="000000"/>
                    </a:solidFill>
                    <a:effectLst/>
                    <a:highlight>
                      <a:srgbClr val="FFFFFF"/>
                    </a:highlight>
                    <a:latin typeface="Consolas" panose="020B0609020204030204" pitchFamily="49" charset="0"/>
                  </a:rPr>
                  <a:t>段时间（</a:t>
                </a:r>
                <a:r>
                  <a:rPr lang="en-US" altLang="zh-CN" sz="2400" dirty="0">
                    <a:highlight>
                      <a:srgbClr val="FFFFFF"/>
                    </a:highlight>
                  </a:rPr>
                  <a:t> </a:t>
                </a:r>
                <a14:m>
                  <m:oMath xmlns:m="http://schemas.openxmlformats.org/officeDocument/2006/math">
                    <m:r>
                      <a:rPr lang="en-US" altLang="zh-CN" sz="2400" b="0" i="1" smtClean="0">
                        <a:highlight>
                          <a:srgbClr val="FFFFFF"/>
                        </a:highlight>
                        <a:latin typeface="Cambria Math" panose="02040503050406030204" pitchFamily="18" charset="0"/>
                      </a:rPr>
                      <m:t>2</m:t>
                    </m:r>
                    <m:r>
                      <a:rPr lang="en-US" altLang="zh-CN" sz="2400" i="1">
                        <a:highlight>
                          <a:srgbClr val="FFFFFF"/>
                        </a:highlight>
                        <a:latin typeface="Cambria Math" panose="02040503050406030204" pitchFamily="18" charset="0"/>
                      </a:rPr>
                      <m:t>≤</m:t>
                    </m:r>
                    <m:r>
                      <a:rPr lang="en-US" altLang="zh-CN" sz="2400" b="0" i="1" smtClean="0">
                        <a:highlight>
                          <a:srgbClr val="FFFFFF"/>
                        </a:highlight>
                        <a:latin typeface="Cambria Math" panose="02040503050406030204" pitchFamily="18" charset="0"/>
                      </a:rPr>
                      <m:t>𝐵</m:t>
                    </m:r>
                    <m:r>
                      <a:rPr lang="en-US" altLang="zh-CN" sz="2400" b="0" i="1" smtClean="0">
                        <a:highlight>
                          <a:srgbClr val="FFFFFF"/>
                        </a:highlight>
                        <a:latin typeface="Cambria Math" panose="02040503050406030204" pitchFamily="18" charset="0"/>
                      </a:rPr>
                      <m:t>&lt;</m:t>
                    </m:r>
                    <m:r>
                      <a:rPr lang="en-US" altLang="zh-CN" sz="2400" b="0" i="1" smtClean="0">
                        <a:highlight>
                          <a:srgbClr val="FFFFFF"/>
                        </a:highlight>
                        <a:latin typeface="Cambria Math" panose="02040503050406030204" pitchFamily="18" charset="0"/>
                      </a:rPr>
                      <m:t>𝑁</m:t>
                    </m:r>
                  </m:oMath>
                </a14:m>
                <a:r>
                  <a:rPr lang="zh-CN" altLang="en-US" sz="2400" b="0" dirty="0">
                    <a:solidFill>
                      <a:srgbClr val="000000"/>
                    </a:solidFill>
                    <a:effectLst/>
                    <a:highlight>
                      <a:srgbClr val="FFFFFF"/>
                    </a:highlight>
                    <a:latin typeface="Consolas" panose="020B0609020204030204" pitchFamily="49" charset="0"/>
                  </a:rPr>
                  <a:t>）睡觉。每段时间都有一个效用值 </a:t>
                </a:r>
                <a:r>
                  <a:rPr lang="en-US" altLang="zh-CN" sz="2400" b="0" dirty="0" err="1">
                    <a:solidFill>
                      <a:srgbClr val="000000"/>
                    </a:solidFill>
                    <a:effectLst/>
                    <a:highlight>
                      <a:srgbClr val="FFFFFF"/>
                    </a:highlight>
                    <a:latin typeface="Consolas" panose="020B0609020204030204" pitchFamily="49" charset="0"/>
                  </a:rPr>
                  <a:t>U_i</a:t>
                </a:r>
                <a:r>
                  <a:rPr lang="zh-CN" altLang="en-US" sz="2400" b="0" dirty="0">
                    <a:solidFill>
                      <a:srgbClr val="000000"/>
                    </a:solidFill>
                    <a:effectLst/>
                    <a:highlight>
                      <a:srgbClr val="FFFFFF"/>
                    </a:highlight>
                    <a:latin typeface="Consolas" panose="020B0609020204030204" pitchFamily="49" charset="0"/>
                  </a:rPr>
                  <a:t>（</a:t>
                </a:r>
                <a:r>
                  <a:rPr lang="en-US" altLang="zh-CN" sz="2400" dirty="0">
                    <a:highlight>
                      <a:srgbClr val="FFFFFF"/>
                    </a:highlight>
                  </a:rPr>
                  <a:t> </a:t>
                </a:r>
                <a14:m>
                  <m:oMath xmlns:m="http://schemas.openxmlformats.org/officeDocument/2006/math">
                    <m:r>
                      <a:rPr lang="en-US" altLang="zh-CN" sz="2400" b="0" i="1" smtClean="0">
                        <a:highlight>
                          <a:srgbClr val="FFFFFF"/>
                        </a:highlight>
                        <a:latin typeface="Cambria Math" panose="02040503050406030204" pitchFamily="18" charset="0"/>
                      </a:rPr>
                      <m:t>0</m:t>
                    </m:r>
                    <m:r>
                      <a:rPr lang="en-US" altLang="zh-CN" sz="2400" i="1">
                        <a:highlight>
                          <a:srgbClr val="FFFFFF"/>
                        </a:highlight>
                        <a:latin typeface="Cambria Math" panose="02040503050406030204" pitchFamily="18" charset="0"/>
                      </a:rPr>
                      <m:t>≤</m:t>
                    </m:r>
                    <m:sSub>
                      <m:sSubPr>
                        <m:ctrlPr>
                          <a:rPr lang="en-US" altLang="zh-CN" sz="2400" b="0" i="1" smtClean="0">
                            <a:highlight>
                              <a:srgbClr val="FFFFFF"/>
                            </a:highlight>
                            <a:latin typeface="Cambria Math" panose="02040503050406030204" pitchFamily="18" charset="0"/>
                          </a:rPr>
                        </m:ctrlPr>
                      </m:sSubPr>
                      <m:e>
                        <m:r>
                          <a:rPr lang="en-US" altLang="zh-CN" sz="2400" b="0" i="1" smtClean="0">
                            <a:highlight>
                              <a:srgbClr val="FFFFFF"/>
                            </a:highlight>
                            <a:latin typeface="Cambria Math" panose="02040503050406030204" pitchFamily="18" charset="0"/>
                          </a:rPr>
                          <m:t>𝑈</m:t>
                        </m:r>
                      </m:e>
                      <m:sub>
                        <m:r>
                          <a:rPr lang="en-US" altLang="zh-CN" sz="2400" b="0" i="1" smtClean="0">
                            <a:highlight>
                              <a:srgbClr val="FFFFFF"/>
                            </a:highlight>
                            <a:latin typeface="Cambria Math" panose="02040503050406030204" pitchFamily="18" charset="0"/>
                          </a:rPr>
                          <m:t>𝑖</m:t>
                        </m:r>
                      </m:sub>
                    </m:sSub>
                    <m:r>
                      <a:rPr lang="en-US" altLang="zh-CN" sz="2400" i="1">
                        <a:highlight>
                          <a:srgbClr val="FFFFFF"/>
                        </a:highlight>
                        <a:latin typeface="Cambria Math" panose="02040503050406030204" pitchFamily="18" charset="0"/>
                      </a:rPr>
                      <m:t>≤</m:t>
                    </m:r>
                    <m:r>
                      <a:rPr lang="en-US" altLang="zh-CN" sz="2400" b="0" i="1" smtClean="0">
                        <a:highlight>
                          <a:srgbClr val="FFFFFF"/>
                        </a:highlight>
                        <a:latin typeface="Cambria Math" panose="02040503050406030204" pitchFamily="18" charset="0"/>
                      </a:rPr>
                      <m:t>2×</m:t>
                    </m:r>
                    <m:sSup>
                      <m:sSupPr>
                        <m:ctrlPr>
                          <a:rPr lang="en-US" altLang="zh-CN" sz="2400" i="1">
                            <a:highlight>
                              <a:srgbClr val="FFFFFF"/>
                            </a:highlight>
                            <a:latin typeface="Cambria Math" panose="02040503050406030204" pitchFamily="18" charset="0"/>
                          </a:rPr>
                        </m:ctrlPr>
                      </m:sSupPr>
                      <m:e>
                        <m:r>
                          <a:rPr lang="en-US" altLang="zh-CN" sz="2400" i="1">
                            <a:highlight>
                              <a:srgbClr val="FFFFFF"/>
                            </a:highlight>
                            <a:latin typeface="Cambria Math" panose="02040503050406030204" pitchFamily="18" charset="0"/>
                          </a:rPr>
                          <m:t>10</m:t>
                        </m:r>
                      </m:e>
                      <m:sup>
                        <m:r>
                          <a:rPr lang="en-US" altLang="zh-CN" sz="2400" b="0" i="1" smtClean="0">
                            <a:highlight>
                              <a:srgbClr val="FFFFFF"/>
                            </a:highlight>
                            <a:latin typeface="Cambria Math" panose="02040503050406030204" pitchFamily="18" charset="0"/>
                          </a:rPr>
                          <m:t>5</m:t>
                        </m:r>
                      </m:sup>
                    </m:sSup>
                  </m:oMath>
                </a14:m>
                <a:r>
                  <a:rPr lang="zh-CN" altLang="en-US" sz="2400" b="0" dirty="0">
                    <a:solidFill>
                      <a:srgbClr val="000000"/>
                    </a:solidFill>
                    <a:effectLst/>
                    <a:highlight>
                      <a:srgbClr val="FFFFFF"/>
                    </a:highlight>
                    <a:latin typeface="Consolas" panose="020B0609020204030204" pitchFamily="49" charset="0"/>
                  </a:rPr>
                  <a:t>），只有当她睡觉的时候，才会发挥效用。有了闹钟的帮助，贝茜可以选择任意的时间入睡，当然，她只能在时间划分的边界处入睡、醒来。贝茜想使所有睡觉效用的总和最大。不幸的是，每一段睡眠的第一个时间阶段都是</a:t>
                </a:r>
                <a:r>
                  <a:rPr lang="zh-CN" altLang="en-US" sz="2400" dirty="0">
                    <a:solidFill>
                      <a:srgbClr val="000000"/>
                    </a:solidFill>
                    <a:highlight>
                      <a:srgbClr val="FFFFFF"/>
                    </a:highlight>
                    <a:latin typeface="Consolas" panose="020B0609020204030204" pitchFamily="49" charset="0"/>
                  </a:rPr>
                  <a:t>“</a:t>
                </a:r>
                <a:r>
                  <a:rPr lang="zh-CN" altLang="en-US" sz="2400" b="0" dirty="0">
                    <a:solidFill>
                      <a:srgbClr val="000000"/>
                    </a:solidFill>
                    <a:effectLst/>
                    <a:highlight>
                      <a:srgbClr val="FFFFFF"/>
                    </a:highlight>
                    <a:latin typeface="Consolas" panose="020B0609020204030204" pitchFamily="49" charset="0"/>
                  </a:rPr>
                  <a:t>入睡”阶段，而旦不记入效用值。时间阶段是不断循环的圆（一天一天是循环的嘛），假如贝茜在时间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和时间 </a:t>
                </a:r>
                <a:r>
                  <a:rPr lang="en-US" altLang="zh-CN" sz="2400" b="0" dirty="0">
                    <a:solidFill>
                      <a:srgbClr val="000000"/>
                    </a:solidFill>
                    <a:effectLst/>
                    <a:highlight>
                      <a:srgbClr val="FFFFFF"/>
                    </a:highlight>
                    <a:latin typeface="Consolas" panose="020B0609020204030204" pitchFamily="49" charset="0"/>
                  </a:rPr>
                  <a:t>1 </a:t>
                </a:r>
                <a:r>
                  <a:rPr lang="zh-CN" altLang="en-US" sz="2400" b="0" dirty="0">
                    <a:solidFill>
                      <a:srgbClr val="000000"/>
                    </a:solidFill>
                    <a:effectLst/>
                    <a:highlight>
                      <a:srgbClr val="FFFFFF"/>
                    </a:highlight>
                    <a:latin typeface="Consolas" panose="020B0609020204030204" pitchFamily="49" charset="0"/>
                  </a:rPr>
                  <a:t>睡觉，那么她将得到时间 </a:t>
                </a:r>
                <a:r>
                  <a:rPr lang="en-US" altLang="zh-CN" sz="2400" b="0" dirty="0">
                    <a:solidFill>
                      <a:srgbClr val="000000"/>
                    </a:solidFill>
                    <a:effectLst/>
                    <a:highlight>
                      <a:srgbClr val="FFFFFF"/>
                    </a:highlight>
                    <a:latin typeface="Consolas" panose="020B0609020204030204" pitchFamily="49" charset="0"/>
                  </a:rPr>
                  <a:t>1 </a:t>
                </a:r>
                <a:r>
                  <a:rPr lang="zh-CN" altLang="en-US" sz="2400" b="0" dirty="0">
                    <a:solidFill>
                      <a:srgbClr val="000000"/>
                    </a:solidFill>
                    <a:effectLst/>
                    <a:highlight>
                      <a:srgbClr val="FFFFFF"/>
                    </a:highlight>
                    <a:latin typeface="Consolas" panose="020B0609020204030204" pitchFamily="49" charset="0"/>
                  </a:rPr>
                  <a:t>的效用值。</a:t>
                </a:r>
                <a:endParaRPr lang="zh-CN" altLang="en-US" sz="2400" b="0" dirty="0">
                  <a:effectLst/>
                  <a:latin typeface="Consolas" panose="020B0609020204030204" pitchFamily="49" charset="0"/>
                </a:endParaRPr>
              </a:p>
            </p:txBody>
          </p:sp>
        </mc:Choice>
        <mc:Fallback xmlns="">
          <p:sp>
            <p:nvSpPr>
              <p:cNvPr id="12" name="文本框 11">
                <a:extLst>
                  <a:ext uri="{FF2B5EF4-FFF2-40B4-BE49-F238E27FC236}">
                    <a16:creationId xmlns:a16="http://schemas.microsoft.com/office/drawing/2014/main" id="{989E4C47-D225-58B4-5FA1-0D3E5EF62FDF}"/>
                  </a:ext>
                </a:extLst>
              </p:cNvPr>
              <p:cNvSpPr txBox="1">
                <a:spLocks noRot="1" noChangeAspect="1" noMove="1" noResize="1" noEditPoints="1" noAdjustHandles="1" noChangeArrowheads="1" noChangeShapeType="1" noTextEdit="1"/>
              </p:cNvSpPr>
              <p:nvPr/>
            </p:nvSpPr>
            <p:spPr>
              <a:xfrm>
                <a:off x="685799" y="1485899"/>
                <a:ext cx="10982325" cy="3078600"/>
              </a:xfrm>
              <a:prstGeom prst="rect">
                <a:avLst/>
              </a:prstGeom>
              <a:blipFill>
                <a:blip r:embed="rId3"/>
                <a:stretch>
                  <a:fillRect l="-832" t="-1782" r="-610" b="-2574"/>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9926749B-DA30-37F0-3857-496B19B00EB5}"/>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25</a:t>
            </a:fld>
            <a:endParaRPr lang="en-US" dirty="0"/>
          </a:p>
        </p:txBody>
      </p:sp>
    </p:spTree>
    <p:extLst>
      <p:ext uri="{BB962C8B-B14F-4D97-AF65-F5344CB8AC3E}">
        <p14:creationId xmlns:p14="http://schemas.microsoft.com/office/powerpoint/2010/main" val="88392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C9DE52-436C-C300-6D0E-143A927CFBF7}"/>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D4CFC87C-720C-D755-A7D3-80EA47D511FE}"/>
              </a:ext>
            </a:extLst>
          </p:cNvPr>
          <p:cNvSpPr txBox="1"/>
          <p:nvPr/>
        </p:nvSpPr>
        <p:spPr>
          <a:xfrm>
            <a:off x="2047875" y="1560195"/>
            <a:ext cx="9124950" cy="954107"/>
          </a:xfrm>
          <a:prstGeom prst="rect">
            <a:avLst/>
          </a:prstGeom>
          <a:noFill/>
        </p:spPr>
        <p:txBody>
          <a:bodyPr wrap="square" rtlCol="0">
            <a:spAutoFit/>
          </a:bodyPr>
          <a:lstStyle/>
          <a:p>
            <a:pPr algn="l"/>
            <a:r>
              <a:rPr lang="en-US" altLang="zh-CN" sz="2800" i="0" dirty="0">
                <a:effectLst/>
                <a:latin typeface="-apple-system"/>
              </a:rPr>
              <a:t>P1063 [NOIP2006 </a:t>
            </a:r>
            <a:r>
              <a:rPr lang="zh-CN" altLang="en-US" sz="2800" i="0" dirty="0">
                <a:effectLst/>
                <a:latin typeface="-apple-system"/>
              </a:rPr>
              <a:t>提高组</a:t>
            </a:r>
            <a:r>
              <a:rPr lang="en-US" altLang="zh-CN" sz="2800" i="0" dirty="0">
                <a:effectLst/>
                <a:latin typeface="-apple-system"/>
              </a:rPr>
              <a:t>] </a:t>
            </a:r>
            <a:r>
              <a:rPr lang="zh-CN" altLang="en-US" sz="2800" i="0" dirty="0">
                <a:effectLst/>
                <a:latin typeface="-apple-system"/>
              </a:rPr>
              <a:t>能量项链</a:t>
            </a:r>
            <a:endParaRPr lang="en-US" altLang="zh-CN" sz="2800" i="0" dirty="0">
              <a:effectLst/>
              <a:latin typeface="-apple-system"/>
            </a:endParaRPr>
          </a:p>
          <a:p>
            <a:r>
              <a:rPr lang="en-US" altLang="zh-CN" sz="2800" i="0" dirty="0">
                <a:effectLst/>
                <a:latin typeface="-apple-system"/>
              </a:rPr>
              <a:t>P1880 [NOI1995] </a:t>
            </a:r>
            <a:r>
              <a:rPr lang="zh-CN" altLang="en-US" sz="2800" i="0" dirty="0">
                <a:effectLst/>
                <a:latin typeface="-apple-system"/>
              </a:rPr>
              <a:t>石子合并</a:t>
            </a:r>
          </a:p>
        </p:txBody>
      </p:sp>
      <p:sp>
        <p:nvSpPr>
          <p:cNvPr id="5" name="幻灯片编号占位符 5">
            <a:extLst>
              <a:ext uri="{FF2B5EF4-FFF2-40B4-BE49-F238E27FC236}">
                <a16:creationId xmlns:a16="http://schemas.microsoft.com/office/drawing/2014/main" id="{41BF7CBB-14CB-66A6-BF09-1781EC5AB4B9}"/>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26</a:t>
            </a:fld>
            <a:endParaRPr lang="en-US" dirty="0"/>
          </a:p>
        </p:txBody>
      </p:sp>
    </p:spTree>
    <p:extLst>
      <p:ext uri="{BB962C8B-B14F-4D97-AF65-F5344CB8AC3E}">
        <p14:creationId xmlns:p14="http://schemas.microsoft.com/office/powerpoint/2010/main" val="125096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8180928-AC6F-4E08-5886-63C6E0855B0A}"/>
              </a:ext>
            </a:extLst>
          </p:cNvPr>
          <p:cNvSpPr>
            <a:spLocks noGrp="1"/>
          </p:cNvSpPr>
          <p:nvPr>
            <p:ph type="title"/>
          </p:nvPr>
        </p:nvSpPr>
        <p:spPr>
          <a:xfrm>
            <a:off x="5257799" y="2224088"/>
            <a:ext cx="5884027" cy="1204912"/>
          </a:xfrm>
        </p:spPr>
        <p:txBody>
          <a:bodyPr rtlCol="0">
            <a:normAutofit/>
          </a:bodyPr>
          <a:lstStyle>
            <a:defPPr>
              <a:defRPr lang="zh-CN"/>
            </a:defPPr>
          </a:lstStyle>
          <a:p>
            <a:pPr rtl="0"/>
            <a:r>
              <a:rPr lang="zh-CN" altLang="en-US" sz="3600" dirty="0"/>
              <a:t>状压</a:t>
            </a:r>
            <a:r>
              <a:rPr lang="en-US" altLang="zh-CN" sz="3600" dirty="0"/>
              <a:t>DP</a:t>
            </a:r>
            <a:endParaRPr lang="zh-CN" sz="3600" dirty="0"/>
          </a:p>
        </p:txBody>
      </p:sp>
    </p:spTree>
    <p:extLst>
      <p:ext uri="{BB962C8B-B14F-4D97-AF65-F5344CB8AC3E}">
        <p14:creationId xmlns:p14="http://schemas.microsoft.com/office/powerpoint/2010/main" val="3190327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1C652B3-F40D-05E0-2BA0-DF9E2E2B091B}"/>
              </a:ext>
            </a:extLst>
          </p:cNvPr>
          <p:cNvSpPr txBox="1"/>
          <p:nvPr/>
        </p:nvSpPr>
        <p:spPr>
          <a:xfrm>
            <a:off x="1371600" y="342900"/>
            <a:ext cx="10820400" cy="646331"/>
          </a:xfrm>
          <a:prstGeom prst="rect">
            <a:avLst/>
          </a:prstGeom>
          <a:noFill/>
        </p:spPr>
        <p:txBody>
          <a:bodyPr wrap="square" rtlCol="0">
            <a:spAutoFit/>
          </a:bodyPr>
          <a:lstStyle/>
          <a:p>
            <a:pPr algn="l"/>
            <a:r>
              <a:rPr lang="en-US" altLang="zh-CN" sz="3600" i="0" dirty="0">
                <a:effectLst/>
                <a:latin typeface="-apple-system"/>
              </a:rPr>
              <a:t>P2465 [SDOI2008] </a:t>
            </a:r>
            <a:r>
              <a:rPr lang="zh-CN" altLang="en-US" sz="3600" i="0" dirty="0">
                <a:effectLst/>
                <a:latin typeface="-apple-system"/>
              </a:rPr>
              <a:t>山贼集团</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EC95FB-AEDB-714B-88FE-E567862F9AC1}"/>
                  </a:ext>
                </a:extLst>
              </p:cNvPr>
              <p:cNvSpPr txBox="1"/>
              <p:nvPr/>
            </p:nvSpPr>
            <p:spPr>
              <a:xfrm>
                <a:off x="723900" y="1166842"/>
                <a:ext cx="10934700" cy="5669501"/>
              </a:xfrm>
              <a:prstGeom prst="rect">
                <a:avLst/>
              </a:prstGeom>
              <a:noFill/>
            </p:spPr>
            <p:txBody>
              <a:bodyPr wrap="square" rtlCol="0">
                <a:spAutoFit/>
              </a:bodyPr>
              <a:lstStyle/>
              <a:p>
                <a:r>
                  <a:rPr lang="zh-CN" altLang="en-US" sz="2400" b="0" dirty="0">
                    <a:solidFill>
                      <a:schemeClr val="tx1"/>
                    </a:solidFill>
                    <a:effectLst/>
                    <a:highlight>
                      <a:srgbClr val="FFFFFF"/>
                    </a:highlight>
                    <a:latin typeface="Consolas" panose="020B0609020204030204" pitchFamily="49" charset="0"/>
                  </a:rPr>
                  <a:t>某山贼集团在绿荫村拥有强大的势力。整个绿荫村由 </a:t>
                </a:r>
                <a:r>
                  <a:rPr lang="en-US" altLang="zh-CN" sz="2400" b="0" dirty="0">
                    <a:solidFill>
                      <a:schemeClr val="tx1"/>
                    </a:solidFill>
                    <a:effectLst/>
                    <a:highlight>
                      <a:srgbClr val="FFFFFF"/>
                    </a:highlight>
                    <a:latin typeface="Consolas" panose="020B0609020204030204" pitchFamily="49" charset="0"/>
                  </a:rPr>
                  <a:t>n </a:t>
                </a:r>
                <a:r>
                  <a:rPr lang="zh-CN" altLang="en-US" sz="2400" b="0" dirty="0">
                    <a:solidFill>
                      <a:schemeClr val="tx1"/>
                    </a:solidFill>
                    <a:effectLst/>
                    <a:highlight>
                      <a:srgbClr val="FFFFFF"/>
                    </a:highlight>
                    <a:latin typeface="Consolas" panose="020B0609020204030204" pitchFamily="49" charset="0"/>
                  </a:rPr>
                  <a:t>个连通的小村落组成，并且保证对于每两个小村落有且仅有一条简单路径相连。将小村落从 </a:t>
                </a:r>
                <a:r>
                  <a:rPr lang="en-US" altLang="zh-CN" sz="2400" b="0" dirty="0">
                    <a:solidFill>
                      <a:schemeClr val="tx1"/>
                    </a:solidFill>
                    <a:effectLst/>
                    <a:highlight>
                      <a:srgbClr val="FFFFFF"/>
                    </a:highlight>
                    <a:latin typeface="Consolas" panose="020B0609020204030204" pitchFamily="49" charset="0"/>
                  </a:rPr>
                  <a:t>1 </a:t>
                </a:r>
                <a:r>
                  <a:rPr lang="zh-CN" altLang="en-US" sz="2400" b="0" dirty="0">
                    <a:solidFill>
                      <a:schemeClr val="tx1"/>
                    </a:solidFill>
                    <a:effectLst/>
                    <a:highlight>
                      <a:srgbClr val="FFFFFF"/>
                    </a:highlight>
                    <a:latin typeface="Consolas" panose="020B0609020204030204" pitchFamily="49" charset="0"/>
                  </a:rPr>
                  <a:t>至 </a:t>
                </a:r>
                <a:r>
                  <a:rPr lang="en-US" altLang="zh-CN" sz="2400" b="0" dirty="0">
                    <a:solidFill>
                      <a:schemeClr val="tx1"/>
                    </a:solidFill>
                    <a:effectLst/>
                    <a:highlight>
                      <a:srgbClr val="FFFFFF"/>
                    </a:highlight>
                    <a:latin typeface="Consolas" panose="020B0609020204030204" pitchFamily="49" charset="0"/>
                  </a:rPr>
                  <a:t>n </a:t>
                </a:r>
                <a:r>
                  <a:rPr lang="zh-CN" altLang="en-US" sz="2400" b="0" dirty="0">
                    <a:solidFill>
                      <a:schemeClr val="tx1"/>
                    </a:solidFill>
                    <a:effectLst/>
                    <a:highlight>
                      <a:srgbClr val="FFFFFF"/>
                    </a:highlight>
                    <a:latin typeface="Consolas" panose="020B0609020204030204" pitchFamily="49" charset="0"/>
                  </a:rPr>
                  <a:t>编号，山贼集团的总部设在编号为 </a:t>
                </a:r>
                <a:r>
                  <a:rPr lang="en-US" altLang="zh-CN" sz="2400" b="0" dirty="0">
                    <a:solidFill>
                      <a:schemeClr val="tx1"/>
                    </a:solidFill>
                    <a:effectLst/>
                    <a:highlight>
                      <a:srgbClr val="FFFFFF"/>
                    </a:highlight>
                    <a:latin typeface="Consolas" panose="020B0609020204030204" pitchFamily="49" charset="0"/>
                  </a:rPr>
                  <a:t>1 </a:t>
                </a:r>
                <a:r>
                  <a:rPr lang="zh-CN" altLang="en-US" sz="2400" b="0" dirty="0">
                    <a:solidFill>
                      <a:schemeClr val="tx1"/>
                    </a:solidFill>
                    <a:effectLst/>
                    <a:highlight>
                      <a:srgbClr val="FFFFFF"/>
                    </a:highlight>
                    <a:latin typeface="Consolas" panose="020B0609020204030204" pitchFamily="49" charset="0"/>
                  </a:rPr>
                  <a:t>的小村落中。</a:t>
                </a:r>
                <a:br>
                  <a:rPr lang="zh-CN" altLang="en-US" sz="2400" b="0" dirty="0">
                    <a:solidFill>
                      <a:schemeClr val="tx1"/>
                    </a:solidFill>
                    <a:effectLst/>
                    <a:highlight>
                      <a:srgbClr val="FFFFFF"/>
                    </a:highlight>
                    <a:latin typeface="Consolas" panose="020B0609020204030204" pitchFamily="49" charset="0"/>
                  </a:rPr>
                </a:br>
                <a:r>
                  <a:rPr lang="zh-CN" altLang="en-US" sz="2400" b="0" dirty="0">
                    <a:solidFill>
                      <a:schemeClr val="tx1"/>
                    </a:solidFill>
                    <a:effectLst/>
                    <a:highlight>
                      <a:srgbClr val="FFFFFF"/>
                    </a:highlight>
                    <a:latin typeface="Consolas" panose="020B0609020204030204" pitchFamily="49" charset="0"/>
                  </a:rPr>
                  <a:t>山贼集团除了老大坐镇总部以外，其他的 </a:t>
                </a:r>
                <a:r>
                  <a:rPr lang="en-US" altLang="zh-CN" sz="2400" b="0" dirty="0">
                    <a:solidFill>
                      <a:schemeClr val="tx1"/>
                    </a:solidFill>
                    <a:effectLst/>
                    <a:highlight>
                      <a:srgbClr val="FFFFFF"/>
                    </a:highlight>
                    <a:latin typeface="Consolas" panose="020B0609020204030204" pitchFamily="49" charset="0"/>
                  </a:rPr>
                  <a:t>p </a:t>
                </a:r>
                <a:r>
                  <a:rPr lang="zh-CN" altLang="en-US" sz="2400" b="0" dirty="0">
                    <a:solidFill>
                      <a:schemeClr val="tx1"/>
                    </a:solidFill>
                    <a:effectLst/>
                    <a:highlight>
                      <a:srgbClr val="FFFFFF"/>
                    </a:highlight>
                    <a:latin typeface="Consolas" panose="020B0609020204030204" pitchFamily="49" charset="0"/>
                  </a:rPr>
                  <a:t>个部门希望在村落的其他地方（洛谷注：其实也包括总部）建立分部。</a:t>
                </a:r>
                <a:r>
                  <a:rPr lang="en-US" altLang="zh-CN" sz="2400" b="0" dirty="0">
                    <a:solidFill>
                      <a:schemeClr val="tx1"/>
                    </a:solidFill>
                    <a:effectLst/>
                    <a:highlight>
                      <a:srgbClr val="FFFFFF"/>
                    </a:highlight>
                    <a:latin typeface="Consolas" panose="020B0609020204030204" pitchFamily="49" charset="0"/>
                  </a:rPr>
                  <a:t>p </a:t>
                </a:r>
                <a:r>
                  <a:rPr lang="zh-CN" altLang="en-US" sz="2400" b="0" dirty="0">
                    <a:solidFill>
                      <a:schemeClr val="tx1"/>
                    </a:solidFill>
                    <a:effectLst/>
                    <a:highlight>
                      <a:srgbClr val="FFFFFF"/>
                    </a:highlight>
                    <a:latin typeface="Consolas" panose="020B0609020204030204" pitchFamily="49" charset="0"/>
                  </a:rPr>
                  <a:t>个分部可以在同一个小村落中建设，也可以分别建设在不同的小村落中，在不同的村落建设不同的分部需要花费不同的费用。每个分部到总部的路径称为这个部门的管辖范围，于是这 </a:t>
                </a:r>
                <a:r>
                  <a:rPr lang="en-US" altLang="zh-CN" sz="2400" b="0" dirty="0">
                    <a:solidFill>
                      <a:schemeClr val="tx1"/>
                    </a:solidFill>
                    <a:effectLst/>
                    <a:highlight>
                      <a:srgbClr val="FFFFFF"/>
                    </a:highlight>
                    <a:latin typeface="Consolas" panose="020B0609020204030204" pitchFamily="49" charset="0"/>
                  </a:rPr>
                  <a:t>p </a:t>
                </a:r>
                <a:r>
                  <a:rPr lang="zh-CN" altLang="en-US" sz="2400" b="0" dirty="0">
                    <a:solidFill>
                      <a:schemeClr val="tx1"/>
                    </a:solidFill>
                    <a:effectLst/>
                    <a:highlight>
                      <a:srgbClr val="FFFFFF"/>
                    </a:highlight>
                    <a:latin typeface="Consolas" panose="020B0609020204030204" pitchFamily="49" charset="0"/>
                  </a:rPr>
                  <a:t>个分部的管辖范围可能重叠，或者完全相同。当多个分部管辖同一个村落时，他们之间可能发生矛盾，从而损失一部分利益，也可能相互合作，从而获取一部分利益。请注意，如果相同的分部同时管辖多个村落，那么对于每个村落，都会计算一次收益损失</a:t>
                </a:r>
                <a:r>
                  <a:rPr lang="en-US" altLang="zh-CN" sz="2400" b="0" dirty="0">
                    <a:solidFill>
                      <a:schemeClr val="tx1"/>
                    </a:solidFill>
                    <a:effectLst/>
                    <a:highlight>
                      <a:srgbClr val="FFFFFF"/>
                    </a:highlight>
                    <a:latin typeface="Consolas" panose="020B0609020204030204" pitchFamily="49" charset="0"/>
                  </a:rPr>
                  <a:t>/</a:t>
                </a:r>
                <a:r>
                  <a:rPr lang="zh-CN" altLang="en-US" sz="2400" b="0" dirty="0">
                    <a:solidFill>
                      <a:schemeClr val="tx1"/>
                    </a:solidFill>
                    <a:effectLst/>
                    <a:highlight>
                      <a:srgbClr val="FFFFFF"/>
                    </a:highlight>
                    <a:latin typeface="Consolas" panose="020B0609020204030204" pitchFamily="49" charset="0"/>
                  </a:rPr>
                  <a:t>获取。现在请你编写一个程序，确定 </a:t>
                </a:r>
                <a:r>
                  <a:rPr lang="en-US" altLang="zh-CN" sz="2400" b="0" dirty="0">
                    <a:solidFill>
                      <a:schemeClr val="tx1"/>
                    </a:solidFill>
                    <a:effectLst/>
                    <a:highlight>
                      <a:srgbClr val="FFFFFF"/>
                    </a:highlight>
                    <a:latin typeface="Consolas" panose="020B0609020204030204" pitchFamily="49" charset="0"/>
                  </a:rPr>
                  <a:t>p </a:t>
                </a:r>
                <a:r>
                  <a:rPr lang="zh-CN" altLang="en-US" sz="2400" b="0" dirty="0">
                    <a:solidFill>
                      <a:schemeClr val="tx1"/>
                    </a:solidFill>
                    <a:effectLst/>
                    <a:highlight>
                      <a:srgbClr val="FFFFFF"/>
                    </a:highlight>
                    <a:latin typeface="Consolas" panose="020B0609020204030204" pitchFamily="49" charset="0"/>
                  </a:rPr>
                  <a:t>个分部的位置，使得山贼集团能够获得最大的收益。</a:t>
                </a:r>
                <a:endParaRPr lang="zh-CN" altLang="en-US" sz="2400" dirty="0">
                  <a:solidFill>
                    <a:schemeClr val="tx1"/>
                  </a:solidFill>
                  <a:highlight>
                    <a:srgbClr val="FFFFFF"/>
                  </a:highlight>
                </a:endParaRPr>
              </a:p>
              <a:p>
                <a14:m>
                  <m:oMath xmlns:m="http://schemas.openxmlformats.org/officeDocument/2006/math">
                    <m:r>
                      <a:rPr lang="en-US" altLang="zh-CN" sz="240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𝑝</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12</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𝑛</m:t>
                    </m:r>
                    <m:r>
                      <a:rPr lang="en-US" altLang="zh-CN" sz="2400" i="1">
                        <a:solidFill>
                          <a:schemeClr val="tx1"/>
                        </a:solidFill>
                        <a:latin typeface="Cambria Math" panose="02040503050406030204" pitchFamily="18" charset="0"/>
                      </a:rPr>
                      <m:t>≤100,1≤</m:t>
                    </m:r>
                    <m:r>
                      <a:rPr lang="en-US" altLang="zh-CN" sz="2400" b="0" i="1" smtClean="0">
                        <a:solidFill>
                          <a:schemeClr val="tx1"/>
                        </a:solidFill>
                        <a:latin typeface="Cambria Math" panose="02040503050406030204" pitchFamily="18" charset="0"/>
                      </a:rPr>
                      <m:t>𝑠</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≤100</m:t>
                    </m:r>
                    <m:r>
                      <a:rPr lang="en-US" altLang="zh-CN" sz="2400" b="0" i="1" smtClean="0">
                        <a:solidFill>
                          <a:schemeClr val="tx1"/>
                        </a:solidFill>
                        <a:latin typeface="Cambria Math" panose="02040503050406030204" pitchFamily="18" charset="0"/>
                      </a:rPr>
                      <m:t>,1</m:t>
                    </m:r>
                    <m:r>
                      <a:rPr lang="en-US" altLang="zh-CN" sz="2400" i="1" smtClean="0">
                        <a:solidFill>
                          <a:schemeClr val="tx1"/>
                        </a:solidFill>
                        <a:highlight>
                          <a:srgbClr val="FFFFFF"/>
                        </a:highlight>
                        <a:latin typeface="Cambria Math" panose="02040503050406030204" pitchFamily="18" charset="0"/>
                      </a:rPr>
                      <m:t> </m:t>
                    </m:r>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𝑖</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𝑗</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highlight>
                              <a:srgbClr val="FFFFFF"/>
                            </a:highlight>
                            <a:latin typeface="Cambria Math" panose="02040503050406030204" pitchFamily="18" charset="0"/>
                          </a:rPr>
                        </m:ctrlPr>
                      </m:sSupPr>
                      <m:e>
                        <m:r>
                          <a:rPr lang="en-US" altLang="zh-CN" sz="2400" i="1">
                            <a:solidFill>
                              <a:schemeClr val="tx1"/>
                            </a:solidFill>
                            <a:highlight>
                              <a:srgbClr val="FFFFFF"/>
                            </a:highlight>
                            <a:latin typeface="Cambria Math" panose="02040503050406030204" pitchFamily="18" charset="0"/>
                          </a:rPr>
                          <m:t>10</m:t>
                        </m:r>
                      </m:e>
                      <m:sup>
                        <m:r>
                          <a:rPr lang="en-US" altLang="zh-CN" sz="2400" i="1">
                            <a:solidFill>
                              <a:schemeClr val="tx1"/>
                            </a:solidFill>
                            <a:highlight>
                              <a:srgbClr val="FFFFFF"/>
                            </a:highlight>
                            <a:latin typeface="Cambria Math" panose="02040503050406030204" pitchFamily="18" charset="0"/>
                          </a:rPr>
                          <m:t>8</m:t>
                        </m:r>
                      </m:sup>
                    </m:sSup>
                    <m:r>
                      <a:rPr lang="en-US" altLang="zh-CN" sz="2400" b="0" i="1" smtClean="0">
                        <a:solidFill>
                          <a:schemeClr val="tx1"/>
                        </a:solidFill>
                        <a:highlight>
                          <a:srgbClr val="FFFFFF"/>
                        </a:highlight>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en-US" altLang="zh-CN" sz="2400" i="1" smtClean="0">
                        <a:solidFill>
                          <a:schemeClr val="tx1"/>
                        </a:solidFill>
                        <a:latin typeface="Cambria Math" panose="02040503050406030204" pitchFamily="18" charset="0"/>
                      </a:rPr>
                      <m:t>≤</m:t>
                    </m:r>
                    <m:sSup>
                      <m:sSupPr>
                        <m:ctrlPr>
                          <a:rPr lang="en-US" altLang="zh-CN" sz="2400" i="1">
                            <a:solidFill>
                              <a:schemeClr val="tx1"/>
                            </a:solidFill>
                            <a:highlight>
                              <a:srgbClr val="FFFFFF"/>
                            </a:highlight>
                            <a:latin typeface="Cambria Math" panose="02040503050406030204" pitchFamily="18" charset="0"/>
                          </a:rPr>
                        </m:ctrlPr>
                      </m:sSupPr>
                      <m:e>
                        <m:r>
                          <a:rPr lang="en-US" altLang="zh-CN" sz="2400" b="0" i="1" smtClean="0">
                            <a:solidFill>
                              <a:schemeClr val="tx1"/>
                            </a:solidFill>
                            <a:highlight>
                              <a:srgbClr val="FFFFFF"/>
                            </a:highlight>
                            <a:latin typeface="Cambria Math" panose="02040503050406030204" pitchFamily="18" charset="0"/>
                          </a:rPr>
                          <m:t>2</m:t>
                        </m:r>
                      </m:e>
                      <m:sup>
                        <m:r>
                          <a:rPr lang="en-US" altLang="zh-CN" sz="2400" b="0" i="1" smtClean="0">
                            <a:solidFill>
                              <a:schemeClr val="tx1"/>
                            </a:solidFill>
                            <a:highlight>
                              <a:srgbClr val="FFFFFF"/>
                            </a:highlight>
                            <a:latin typeface="Cambria Math" panose="02040503050406030204" pitchFamily="18" charset="0"/>
                          </a:rPr>
                          <m:t>𝑝</m:t>
                        </m:r>
                      </m:sup>
                    </m:sSup>
                    <m:r>
                      <a:rPr lang="en-US" altLang="zh-CN" sz="2400" b="0" i="1" smtClean="0">
                        <a:solidFill>
                          <a:schemeClr val="tx1"/>
                        </a:solidFill>
                        <a:highlight>
                          <a:srgbClr val="FFFFFF"/>
                        </a:highlight>
                        <a:latin typeface="Cambria Math" panose="02040503050406030204" pitchFamily="18" charset="0"/>
                      </a:rPr>
                      <m:t>,</m:t>
                    </m:r>
                    <m:r>
                      <a:rPr lang="en-US" altLang="zh-CN" sz="2400" i="1">
                        <a:solidFill>
                          <a:schemeClr val="tx1"/>
                        </a:solidFill>
                        <a:highlight>
                          <a:srgbClr val="FFFFFF"/>
                        </a:highlight>
                        <a:latin typeface="Cambria Math" panose="02040503050406030204" pitchFamily="18" charset="0"/>
                      </a:rPr>
                      <m:t>1≤</m:t>
                    </m:r>
                    <m:r>
                      <a:rPr lang="en-US" altLang="zh-CN" sz="2400" i="1">
                        <a:solidFill>
                          <a:schemeClr val="tx1"/>
                        </a:solidFill>
                        <a:highlight>
                          <a:srgbClr val="FFFFFF"/>
                        </a:highlight>
                        <a:latin typeface="Cambria Math" panose="02040503050406030204" pitchFamily="18" charset="0"/>
                      </a:rPr>
                      <m:t>𝑐</m:t>
                    </m:r>
                    <m:r>
                      <a:rPr lang="en-US" altLang="zh-CN" sz="2400" i="1">
                        <a:solidFill>
                          <a:schemeClr val="tx1"/>
                        </a:solidFill>
                        <a:highlight>
                          <a:srgbClr val="FFFFFF"/>
                        </a:highlight>
                        <a:latin typeface="Cambria Math" panose="02040503050406030204" pitchFamily="18" charset="0"/>
                      </a:rPr>
                      <m:t>≤</m:t>
                    </m:r>
                    <m:r>
                      <a:rPr lang="en-US" altLang="zh-CN" sz="2400" i="1">
                        <a:solidFill>
                          <a:schemeClr val="tx1"/>
                        </a:solidFill>
                        <a:highlight>
                          <a:srgbClr val="FFFFFF"/>
                        </a:highlight>
                        <a:latin typeface="Cambria Math" panose="02040503050406030204" pitchFamily="18" charset="0"/>
                      </a:rPr>
                      <m:t>𝑝</m:t>
                    </m:r>
                    <m:r>
                      <a:rPr lang="en-US" altLang="zh-CN" sz="2400" b="0" i="1" smtClean="0">
                        <a:solidFill>
                          <a:schemeClr val="tx1"/>
                        </a:solidFill>
                        <a:highlight>
                          <a:srgbClr val="FFFFFF"/>
                        </a:highlight>
                        <a:latin typeface="Cambria Math" panose="02040503050406030204" pitchFamily="18" charset="0"/>
                      </a:rPr>
                      <m:t>,</m:t>
                    </m:r>
                    <m:r>
                      <a:rPr lang="en-US" altLang="zh-CN" sz="2400" i="1">
                        <a:solidFill>
                          <a:schemeClr val="tx1"/>
                        </a:solidFill>
                        <a:highlight>
                          <a:srgbClr val="FFFFFF"/>
                        </a:highlight>
                        <a:latin typeface="Cambria Math" panose="02040503050406030204" pitchFamily="18" charset="0"/>
                      </a:rPr>
                      <m:t>1≤</m:t>
                    </m:r>
                    <m:sSub>
                      <m:sSubPr>
                        <m:ctrlPr>
                          <a:rPr lang="en-US" altLang="zh-CN" sz="2400" b="0" i="1" smtClean="0">
                            <a:solidFill>
                              <a:schemeClr val="tx1"/>
                            </a:solidFill>
                            <a:highlight>
                              <a:srgbClr val="FFFFFF"/>
                            </a:highlight>
                            <a:latin typeface="Cambria Math" panose="02040503050406030204" pitchFamily="18" charset="0"/>
                          </a:rPr>
                        </m:ctrlPr>
                      </m:sSubPr>
                      <m:e>
                        <m:r>
                          <a:rPr lang="en-US" altLang="zh-CN" sz="2400" b="0" i="1" smtClean="0">
                            <a:solidFill>
                              <a:schemeClr val="tx1"/>
                            </a:solidFill>
                            <a:highlight>
                              <a:srgbClr val="FFFFFF"/>
                            </a:highlight>
                            <a:latin typeface="Cambria Math" panose="02040503050406030204" pitchFamily="18" charset="0"/>
                          </a:rPr>
                          <m:t>𝑥</m:t>
                        </m:r>
                      </m:e>
                      <m:sub>
                        <m:r>
                          <a:rPr lang="en-US" altLang="zh-CN" sz="2400" b="0" i="1" smtClean="0">
                            <a:solidFill>
                              <a:schemeClr val="tx1"/>
                            </a:solidFill>
                            <a:highlight>
                              <a:srgbClr val="FFFFFF"/>
                            </a:highlight>
                            <a:latin typeface="Cambria Math" panose="02040503050406030204" pitchFamily="18" charset="0"/>
                          </a:rPr>
                          <m:t>𝑖</m:t>
                        </m:r>
                      </m:sub>
                    </m:sSub>
                    <m:r>
                      <a:rPr lang="en-US" altLang="zh-CN" sz="2400" i="1">
                        <a:solidFill>
                          <a:schemeClr val="tx1"/>
                        </a:solidFill>
                        <a:highlight>
                          <a:srgbClr val="FFFFFF"/>
                        </a:highlight>
                        <a:latin typeface="Cambria Math" panose="02040503050406030204" pitchFamily="18" charset="0"/>
                      </a:rPr>
                      <m:t>≤</m:t>
                    </m:r>
                    <m:r>
                      <a:rPr lang="en-US" altLang="zh-CN" sz="2400" i="1">
                        <a:solidFill>
                          <a:schemeClr val="tx1"/>
                        </a:solidFill>
                        <a:highlight>
                          <a:srgbClr val="FFFFFF"/>
                        </a:highlight>
                        <a:latin typeface="Cambria Math" panose="02040503050406030204" pitchFamily="18" charset="0"/>
                      </a:rPr>
                      <m:t>𝑝</m:t>
                    </m:r>
                  </m:oMath>
                </a14:m>
                <a:r>
                  <a:rPr lang="zh-CN" altLang="en-US" sz="2400" b="0" dirty="0">
                    <a:solidFill>
                      <a:schemeClr val="tx1"/>
                    </a:solidFill>
                    <a:effectLst/>
                    <a:latin typeface="Consolas" panose="020B0609020204030204" pitchFamily="49" charset="0"/>
                  </a:rPr>
                  <a:t> </a:t>
                </a:r>
                <a:endParaRPr lang="en-US" altLang="zh-CN" sz="2400" b="0" dirty="0">
                  <a:solidFill>
                    <a:schemeClr val="tx1"/>
                  </a:solidFill>
                  <a:effectLst/>
                  <a:latin typeface="Consolas" panose="020B0609020204030204" pitchFamily="49" charset="0"/>
                </a:endParaRPr>
              </a:p>
              <a:p>
                <a:r>
                  <a:rPr lang="zh-CN" altLang="en-US" sz="2400" b="0" i="0" dirty="0">
                    <a:solidFill>
                      <a:schemeClr val="tx1"/>
                    </a:solidFill>
                    <a:effectLst/>
                    <a:highlight>
                      <a:srgbClr val="FFFFFF"/>
                    </a:highlight>
                    <a:latin typeface="-apple-system"/>
                  </a:rPr>
                  <a:t>答案的绝对值不超过 </a:t>
                </a:r>
                <a14:m>
                  <m:oMath xmlns:m="http://schemas.openxmlformats.org/officeDocument/2006/math">
                    <m:sSup>
                      <m:sSupPr>
                        <m:ctrlPr>
                          <a:rPr lang="en-US" altLang="zh-CN" sz="2400" i="1">
                            <a:highlight>
                              <a:srgbClr val="FFFFFF"/>
                            </a:highlight>
                            <a:latin typeface="Cambria Math" panose="02040503050406030204" pitchFamily="18" charset="0"/>
                          </a:rPr>
                        </m:ctrlPr>
                      </m:sSupPr>
                      <m:e>
                        <m:r>
                          <a:rPr lang="en-US" altLang="zh-CN" sz="2400" i="1">
                            <a:highlight>
                              <a:srgbClr val="FFFFFF"/>
                            </a:highlight>
                            <a:latin typeface="Cambria Math" panose="02040503050406030204" pitchFamily="18" charset="0"/>
                          </a:rPr>
                          <m:t>10</m:t>
                        </m:r>
                      </m:e>
                      <m:sup>
                        <m:r>
                          <a:rPr lang="en-US" altLang="zh-CN" sz="2400" i="1">
                            <a:highlight>
                              <a:srgbClr val="FFFFFF"/>
                            </a:highlight>
                            <a:latin typeface="Cambria Math" panose="02040503050406030204" pitchFamily="18" charset="0"/>
                          </a:rPr>
                          <m:t>8</m:t>
                        </m:r>
                      </m:sup>
                    </m:sSup>
                  </m:oMath>
                </a14:m>
                <a:r>
                  <a:rPr lang="zh-CN" altLang="en-US" sz="2400" b="0" dirty="0">
                    <a:solidFill>
                      <a:schemeClr val="tx1"/>
                    </a:solidFill>
                    <a:effectLst/>
                    <a:latin typeface="Consolas" panose="020B0609020204030204" pitchFamily="49" charset="0"/>
                  </a:rPr>
                  <a:t> </a:t>
                </a:r>
              </a:p>
            </p:txBody>
          </p:sp>
        </mc:Choice>
        <mc:Fallback xmlns="">
          <p:sp>
            <p:nvSpPr>
              <p:cNvPr id="8" name="文本框 7">
                <a:extLst>
                  <a:ext uri="{FF2B5EF4-FFF2-40B4-BE49-F238E27FC236}">
                    <a16:creationId xmlns:a16="http://schemas.microsoft.com/office/drawing/2014/main" id="{FDEC95FB-AEDB-714B-88FE-E567862F9AC1}"/>
                  </a:ext>
                </a:extLst>
              </p:cNvPr>
              <p:cNvSpPr txBox="1">
                <a:spLocks noRot="1" noChangeAspect="1" noMove="1" noResize="1" noEditPoints="1" noAdjustHandles="1" noChangeArrowheads="1" noChangeShapeType="1" noTextEdit="1"/>
              </p:cNvSpPr>
              <p:nvPr/>
            </p:nvSpPr>
            <p:spPr>
              <a:xfrm>
                <a:off x="723900" y="1166842"/>
                <a:ext cx="10934700" cy="5669501"/>
              </a:xfrm>
              <a:prstGeom prst="rect">
                <a:avLst/>
              </a:prstGeom>
              <a:blipFill>
                <a:blip r:embed="rId3"/>
                <a:stretch>
                  <a:fillRect l="-892" t="-968" r="-613" b="-1505"/>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5CE679AC-13BB-311E-13A0-12315B9EF30D}"/>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28</a:t>
            </a:fld>
            <a:endParaRPr lang="zh-CN" dirty="0"/>
          </a:p>
        </p:txBody>
      </p:sp>
    </p:spTree>
    <p:extLst>
      <p:ext uri="{BB962C8B-B14F-4D97-AF65-F5344CB8AC3E}">
        <p14:creationId xmlns:p14="http://schemas.microsoft.com/office/powerpoint/2010/main" val="475364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1C652B3-F40D-05E0-2BA0-DF9E2E2B091B}"/>
              </a:ext>
            </a:extLst>
          </p:cNvPr>
          <p:cNvSpPr txBox="1"/>
          <p:nvPr/>
        </p:nvSpPr>
        <p:spPr>
          <a:xfrm>
            <a:off x="1371600" y="342900"/>
            <a:ext cx="10820400" cy="646331"/>
          </a:xfrm>
          <a:prstGeom prst="rect">
            <a:avLst/>
          </a:prstGeom>
          <a:noFill/>
        </p:spPr>
        <p:txBody>
          <a:bodyPr wrap="square" rtlCol="0">
            <a:spAutoFit/>
          </a:bodyPr>
          <a:lstStyle/>
          <a:p>
            <a:pPr algn="l"/>
            <a:r>
              <a:rPr lang="en-US" altLang="zh-CN" sz="3600" i="0" dirty="0">
                <a:effectLst/>
                <a:latin typeface="-apple-system"/>
              </a:rPr>
              <a:t>P2473 [SCOI2008] </a:t>
            </a:r>
            <a:r>
              <a:rPr lang="zh-CN" altLang="en-US" sz="3600" i="0" dirty="0">
                <a:effectLst/>
                <a:latin typeface="-apple-system"/>
              </a:rPr>
              <a:t>奖励关</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EC95FB-AEDB-714B-88FE-E567862F9AC1}"/>
                  </a:ext>
                </a:extLst>
              </p:cNvPr>
              <p:cNvSpPr txBox="1"/>
              <p:nvPr/>
            </p:nvSpPr>
            <p:spPr>
              <a:xfrm>
                <a:off x="723900" y="1166842"/>
                <a:ext cx="10934700" cy="5047857"/>
              </a:xfrm>
              <a:prstGeom prst="rect">
                <a:avLst/>
              </a:prstGeom>
              <a:noFill/>
            </p:spPr>
            <p:txBody>
              <a:bodyPr wrap="square" rtlCol="0">
                <a:spAutoFit/>
              </a:bodyPr>
              <a:lstStyle/>
              <a:p>
                <a:r>
                  <a:rPr lang="zh-CN" altLang="en-US" sz="2400" b="0" dirty="0">
                    <a:solidFill>
                      <a:srgbClr val="000000"/>
                    </a:solidFill>
                    <a:effectLst/>
                    <a:highlight>
                      <a:srgbClr val="FFFFFF"/>
                    </a:highlight>
                    <a:latin typeface="Consolas" panose="020B0609020204030204" pitchFamily="49" charset="0"/>
                  </a:rPr>
                  <a:t>你正在玩你最喜欢的电子游戏，并且刚刚进入一个奖励关。在这个奖励关里，系统将依次随机抛出 </a:t>
                </a:r>
                <a:r>
                  <a:rPr lang="en-US" altLang="zh-CN" sz="2400" b="0" dirty="0">
                    <a:solidFill>
                      <a:srgbClr val="000000"/>
                    </a:solidFill>
                    <a:effectLst/>
                    <a:highlight>
                      <a:srgbClr val="FFFFFF"/>
                    </a:highlight>
                    <a:latin typeface="Consolas" panose="020B0609020204030204" pitchFamily="49" charset="0"/>
                  </a:rPr>
                  <a:t>k </a:t>
                </a:r>
                <a:r>
                  <a:rPr lang="zh-CN" altLang="en-US" sz="2400" b="0" dirty="0">
                    <a:solidFill>
                      <a:srgbClr val="000000"/>
                    </a:solidFill>
                    <a:effectLst/>
                    <a:highlight>
                      <a:srgbClr val="FFFFFF"/>
                    </a:highlight>
                    <a:latin typeface="Consolas" panose="020B0609020204030204" pitchFamily="49" charset="0"/>
                  </a:rPr>
                  <a:t>次宝物，每次你都可以选择吃或者不吃（必须在抛出下一个宝物之前做出选择，且现在决定不吃的宝物以后也不能再吃）。</a:t>
                </a:r>
                <a:br>
                  <a:rPr lang="zh-CN" altLang="en-US" sz="2400" b="0" dirty="0">
                    <a:solidFill>
                      <a:srgbClr val="000000"/>
                    </a:solidFill>
                    <a:effectLst/>
                    <a:highlight>
                      <a:srgbClr val="FFFFFF"/>
                    </a:highlight>
                    <a:latin typeface="Consolas" panose="020B0609020204030204" pitchFamily="49" charset="0"/>
                  </a:rPr>
                </a:br>
                <a:r>
                  <a:rPr lang="zh-CN" altLang="en-US" sz="2400" b="0" dirty="0">
                    <a:solidFill>
                      <a:srgbClr val="000000"/>
                    </a:solidFill>
                    <a:effectLst/>
                    <a:highlight>
                      <a:srgbClr val="FFFFFF"/>
                    </a:highlight>
                    <a:latin typeface="Consolas" panose="020B0609020204030204" pitchFamily="49" charset="0"/>
                  </a:rPr>
                  <a:t>宝物一共有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种，系统每次抛出这 </a:t>
                </a:r>
                <a:r>
                  <a:rPr lang="en-US" altLang="zh-CN" sz="2400" b="0" dirty="0">
                    <a:solidFill>
                      <a:srgbClr val="000000"/>
                    </a:solidFill>
                    <a:effectLst/>
                    <a:highlight>
                      <a:srgbClr val="FFFFFF"/>
                    </a:highlight>
                    <a:latin typeface="Consolas" panose="020B0609020204030204" pitchFamily="49" charset="0"/>
                  </a:rPr>
                  <a:t>n </a:t>
                </a:r>
                <a:r>
                  <a:rPr lang="zh-CN" altLang="en-US" sz="2400" b="0" dirty="0">
                    <a:solidFill>
                      <a:srgbClr val="000000"/>
                    </a:solidFill>
                    <a:effectLst/>
                    <a:highlight>
                      <a:srgbClr val="FFFFFF"/>
                    </a:highlight>
                    <a:latin typeface="Consolas" panose="020B0609020204030204" pitchFamily="49" charset="0"/>
                  </a:rPr>
                  <a:t>种宝物的概率都相同且相互独立。也就是说，即使前 </a:t>
                </a:r>
                <a:r>
                  <a:rPr lang="en-US" altLang="zh-CN" sz="2400" b="0" dirty="0">
                    <a:solidFill>
                      <a:srgbClr val="000000"/>
                    </a:solidFill>
                    <a:effectLst/>
                    <a:highlight>
                      <a:srgbClr val="FFFFFF"/>
                    </a:highlight>
                    <a:latin typeface="Consolas" panose="020B0609020204030204" pitchFamily="49" charset="0"/>
                  </a:rPr>
                  <a:t>(k-1) </a:t>
                </a:r>
                <a:r>
                  <a:rPr lang="zh-CN" altLang="en-US" sz="2400" b="0" dirty="0">
                    <a:solidFill>
                      <a:srgbClr val="000000"/>
                    </a:solidFill>
                    <a:effectLst/>
                    <a:highlight>
                      <a:srgbClr val="FFFFFF"/>
                    </a:highlight>
                    <a:latin typeface="Consolas" panose="020B0609020204030204" pitchFamily="49" charset="0"/>
                  </a:rPr>
                  <a:t>次系统都抛出宝物 </a:t>
                </a:r>
                <a:r>
                  <a:rPr lang="en-US" altLang="zh-CN" sz="2400" b="0" dirty="0">
                    <a:solidFill>
                      <a:srgbClr val="000000"/>
                    </a:solidFill>
                    <a:effectLst/>
                    <a:highlight>
                      <a:srgbClr val="FFFFFF"/>
                    </a:highlight>
                    <a:latin typeface="Consolas" panose="020B0609020204030204" pitchFamily="49" charset="0"/>
                  </a:rPr>
                  <a:t>1</a:t>
                </a:r>
                <a:r>
                  <a:rPr lang="zh-CN" altLang="en-US" sz="2400" b="0" dirty="0">
                    <a:solidFill>
                      <a:srgbClr val="000000"/>
                    </a:solidFill>
                    <a:effectLst/>
                    <a:highlight>
                      <a:srgbClr val="FFFFFF"/>
                    </a:highlight>
                    <a:latin typeface="Consolas" panose="020B0609020204030204" pitchFamily="49" charset="0"/>
                  </a:rPr>
                  <a:t>（这种情况是有可能出现的，尽管概率非常小），第 </a:t>
                </a:r>
                <a:r>
                  <a:rPr lang="en-US" altLang="zh-CN" sz="2400" b="0" dirty="0">
                    <a:solidFill>
                      <a:srgbClr val="000000"/>
                    </a:solidFill>
                    <a:effectLst/>
                    <a:highlight>
                      <a:srgbClr val="FFFFFF"/>
                    </a:highlight>
                    <a:latin typeface="Consolas" panose="020B0609020204030204" pitchFamily="49" charset="0"/>
                  </a:rPr>
                  <a:t>k </a:t>
                </a:r>
                <a:r>
                  <a:rPr lang="zh-CN" altLang="en-US" sz="2400" b="0" dirty="0">
                    <a:solidFill>
                      <a:srgbClr val="000000"/>
                    </a:solidFill>
                    <a:effectLst/>
                    <a:highlight>
                      <a:srgbClr val="FFFFFF"/>
                    </a:highlight>
                    <a:latin typeface="Consolas" panose="020B0609020204030204" pitchFamily="49" charset="0"/>
                  </a:rPr>
                  <a:t>次抛出各个宝物的概率依然均为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oMath>
                </a14:m>
                <a:r>
                  <a:rPr lang="zh-CN" altLang="en-US" sz="2400" b="0" dirty="0">
                    <a:solidFill>
                      <a:srgbClr val="000000"/>
                    </a:solidFill>
                    <a:effectLst/>
                    <a:highlight>
                      <a:srgbClr val="FFFFFF"/>
                    </a:highlight>
                    <a:latin typeface="Consolas" panose="020B0609020204030204" pitchFamily="49" charset="0"/>
                  </a:rPr>
                  <a:t>。获取第 </a:t>
                </a:r>
                <a:r>
                  <a:rPr lang="en-US" altLang="zh-CN" sz="2400" b="0" dirty="0" err="1">
                    <a:solidFill>
                      <a:srgbClr val="000000"/>
                    </a:solidFill>
                    <a:effectLst/>
                    <a:highlight>
                      <a:srgbClr val="FFFFFF"/>
                    </a:highlight>
                    <a:latin typeface="Consolas" panose="020B0609020204030204" pitchFamily="49" charset="0"/>
                  </a:rPr>
                  <a:t>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种宝物将得到 </a:t>
                </a:r>
                <a:r>
                  <a:rPr lang="en-US" altLang="zh-CN" sz="2400" b="0" dirty="0" err="1">
                    <a:solidFill>
                      <a:srgbClr val="000000"/>
                    </a:solidFill>
                    <a:effectLst/>
                    <a:highlight>
                      <a:srgbClr val="FFFFFF"/>
                    </a:highlight>
                    <a:latin typeface="Consolas" panose="020B0609020204030204" pitchFamily="49" charset="0"/>
                  </a:rPr>
                  <a:t>p_i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分，但并不是每种宝物都是可以随意获取的。第 </a:t>
                </a:r>
                <a:r>
                  <a:rPr lang="en-US" altLang="zh-CN" sz="2400" b="0" dirty="0" err="1">
                    <a:solidFill>
                      <a:srgbClr val="000000"/>
                    </a:solidFill>
                    <a:effectLst/>
                    <a:highlight>
                      <a:srgbClr val="FFFFFF"/>
                    </a:highlight>
                    <a:latin typeface="Consolas" panose="020B0609020204030204" pitchFamily="49" charset="0"/>
                  </a:rPr>
                  <a:t>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种宝物有一个前提宝物集合 </a:t>
                </a:r>
                <a:r>
                  <a:rPr lang="en-US" altLang="zh-CN" sz="2400" b="0" dirty="0" err="1">
                    <a:solidFill>
                      <a:srgbClr val="000000"/>
                    </a:solidFill>
                    <a:effectLst/>
                    <a:highlight>
                      <a:srgbClr val="FFFFFF"/>
                    </a:highlight>
                    <a:latin typeface="Consolas" panose="020B0609020204030204" pitchFamily="49" charset="0"/>
                  </a:rPr>
                  <a:t>s_i</a:t>
                </a:r>
                <a:r>
                  <a:rPr lang="zh-CN" altLang="en-US" sz="2400" b="0" dirty="0">
                    <a:solidFill>
                      <a:srgbClr val="000000"/>
                    </a:solidFill>
                    <a:effectLst/>
                    <a:highlight>
                      <a:srgbClr val="FFFFFF"/>
                    </a:highlight>
                    <a:latin typeface="Consolas" panose="020B0609020204030204" pitchFamily="49" charset="0"/>
                  </a:rPr>
                  <a:t>。只有当 </a:t>
                </a:r>
                <a:r>
                  <a:rPr lang="en-US" altLang="zh-CN" sz="2400" b="0" dirty="0" err="1">
                    <a:solidFill>
                      <a:srgbClr val="000000"/>
                    </a:solidFill>
                    <a:effectLst/>
                    <a:highlight>
                      <a:srgbClr val="FFFFFF"/>
                    </a:highlight>
                    <a:latin typeface="Consolas" panose="020B0609020204030204" pitchFamily="49" charset="0"/>
                  </a:rPr>
                  <a:t>s_i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中所有宝物都至少吃过一次，才能吃第 </a:t>
                </a:r>
                <a:r>
                  <a:rPr lang="en-US" altLang="zh-CN" sz="2400" b="0" dirty="0" err="1">
                    <a:solidFill>
                      <a:srgbClr val="000000"/>
                    </a:solidFill>
                    <a:effectLst/>
                    <a:highlight>
                      <a:srgbClr val="FFFFFF"/>
                    </a:highlight>
                    <a:latin typeface="Consolas" panose="020B0609020204030204" pitchFamily="49" charset="0"/>
                  </a:rPr>
                  <a:t>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种宝物（如果系统抛出了一个目前不能吃的宝物，相当于白白的损失了一次机会）。注意，</a:t>
                </a:r>
                <a:r>
                  <a:rPr lang="en-US" altLang="zh-CN" sz="2400" b="0" dirty="0" err="1">
                    <a:solidFill>
                      <a:srgbClr val="000000"/>
                    </a:solidFill>
                    <a:effectLst/>
                    <a:highlight>
                      <a:srgbClr val="FFFFFF"/>
                    </a:highlight>
                    <a:latin typeface="Consolas" panose="020B0609020204030204" pitchFamily="49" charset="0"/>
                  </a:rPr>
                  <a:t>p_i</a:t>
                </a:r>
                <a:r>
                  <a:rPr lang="en-US" altLang="zh-CN" sz="2400" b="0" dirty="0">
                    <a:solidFill>
                      <a:srgbClr val="000000"/>
                    </a:solidFill>
                    <a:effectLst/>
                    <a:highlight>
                      <a:srgbClr val="FFFFFF"/>
                    </a:highlight>
                    <a:latin typeface="Consolas" panose="020B0609020204030204" pitchFamily="49" charset="0"/>
                  </a:rPr>
                  <a:t> </a:t>
                </a:r>
                <a:r>
                  <a:rPr lang="zh-CN" altLang="en-US" sz="2400" b="0" dirty="0">
                    <a:solidFill>
                      <a:srgbClr val="000000"/>
                    </a:solidFill>
                    <a:effectLst/>
                    <a:highlight>
                      <a:srgbClr val="FFFFFF"/>
                    </a:highlight>
                    <a:latin typeface="Consolas" panose="020B0609020204030204" pitchFamily="49" charset="0"/>
                  </a:rPr>
                  <a:t>可以是负数，但如果它是很多高分宝物的前提，损失短期利益而吃掉这个负分宝物将获得更大的长期利益。假设你采取最优策略，平均情况你一共能在奖励关得到多少分值？</a:t>
                </a:r>
              </a:p>
              <a:p>
                <a14:m>
                  <m:oMath xmlns:m="http://schemas.openxmlformats.org/officeDocument/2006/math">
                    <m:r>
                      <a:rPr lang="en-US" altLang="zh-CN" sz="240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i="1">
                        <a:latin typeface="Cambria Math" panose="02040503050406030204" pitchFamily="18" charset="0"/>
                      </a:rPr>
                      <m:t>≤</m:t>
                    </m:r>
                    <m:r>
                      <a:rPr lang="en-US" altLang="zh-CN" sz="2400" b="0" i="1" smtClean="0">
                        <a:latin typeface="Cambria Math" panose="02040503050406030204" pitchFamily="18" charset="0"/>
                      </a:rPr>
                      <m:t>300</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15,</m:t>
                    </m:r>
                    <m:sSup>
                      <m:sSupPr>
                        <m:ctrlPr>
                          <a:rPr lang="en-US" altLang="zh-CN" sz="2400" i="1">
                            <a:highlight>
                              <a:srgbClr val="FFFFFF"/>
                            </a:highlight>
                            <a:latin typeface="Cambria Math" panose="02040503050406030204" pitchFamily="18" charset="0"/>
                          </a:rPr>
                        </m:ctrlPr>
                      </m:sSupPr>
                      <m:e>
                        <m:r>
                          <a:rPr lang="en-US" altLang="zh-CN" sz="2400" b="0" i="1" smtClean="0">
                            <a:highlight>
                              <a:srgbClr val="FFFFFF"/>
                            </a:highlight>
                            <a:latin typeface="Cambria Math" panose="02040503050406030204" pitchFamily="18" charset="0"/>
                          </a:rPr>
                          <m:t>−</m:t>
                        </m:r>
                        <m:r>
                          <a:rPr lang="en-US" altLang="zh-CN" sz="2400" i="1">
                            <a:highlight>
                              <a:srgbClr val="FFFFFF"/>
                            </a:highlight>
                            <a:latin typeface="Cambria Math" panose="02040503050406030204" pitchFamily="18" charset="0"/>
                          </a:rPr>
                          <m:t>10</m:t>
                        </m:r>
                      </m:e>
                      <m:sup>
                        <m:r>
                          <a:rPr lang="en-US" altLang="zh-CN" sz="2400" i="1">
                            <a:highlight>
                              <a:srgbClr val="FFFFFF"/>
                            </a:highlight>
                            <a:latin typeface="Cambria Math" panose="02040503050406030204" pitchFamily="18" charset="0"/>
                          </a:rPr>
                          <m:t>6</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highlight>
                              <a:srgbClr val="FFFFFF"/>
                            </a:highlight>
                            <a:latin typeface="Cambria Math" panose="02040503050406030204" pitchFamily="18" charset="0"/>
                          </a:rPr>
                        </m:ctrlPr>
                      </m:sSupPr>
                      <m:e>
                        <m:r>
                          <a:rPr lang="en-US" altLang="zh-CN" sz="2400" b="0" i="1" smtClean="0">
                            <a:highlight>
                              <a:srgbClr val="FFFFFF"/>
                            </a:highlight>
                            <a:latin typeface="Cambria Math" panose="02040503050406030204" pitchFamily="18" charset="0"/>
                          </a:rPr>
                          <m:t>10</m:t>
                        </m:r>
                      </m:e>
                      <m:sup>
                        <m:r>
                          <a:rPr lang="en-US" altLang="zh-CN" sz="2400" b="0" i="1" smtClean="0">
                            <a:highlight>
                              <a:srgbClr val="FFFFFF"/>
                            </a:highlight>
                            <a:latin typeface="Cambria Math" panose="02040503050406030204" pitchFamily="18" charset="0"/>
                          </a:rPr>
                          <m:t>6</m:t>
                        </m:r>
                      </m:sup>
                    </m:sSup>
                  </m:oMath>
                </a14:m>
                <a:r>
                  <a:rPr lang="zh-CN" altLang="en-US" sz="2400" b="0" dirty="0">
                    <a:effectLst/>
                    <a:latin typeface="Consolas" panose="020B0609020204030204" pitchFamily="49" charset="0"/>
                  </a:rPr>
                  <a:t> </a:t>
                </a:r>
              </a:p>
            </p:txBody>
          </p:sp>
        </mc:Choice>
        <mc:Fallback xmlns="">
          <p:sp>
            <p:nvSpPr>
              <p:cNvPr id="8" name="文本框 7">
                <a:extLst>
                  <a:ext uri="{FF2B5EF4-FFF2-40B4-BE49-F238E27FC236}">
                    <a16:creationId xmlns:a16="http://schemas.microsoft.com/office/drawing/2014/main" id="{FDEC95FB-AEDB-714B-88FE-E567862F9AC1}"/>
                  </a:ext>
                </a:extLst>
              </p:cNvPr>
              <p:cNvSpPr txBox="1">
                <a:spLocks noRot="1" noChangeAspect="1" noMove="1" noResize="1" noEditPoints="1" noAdjustHandles="1" noChangeArrowheads="1" noChangeShapeType="1" noTextEdit="1"/>
              </p:cNvSpPr>
              <p:nvPr/>
            </p:nvSpPr>
            <p:spPr>
              <a:xfrm>
                <a:off x="723900" y="1166842"/>
                <a:ext cx="10934700" cy="5047857"/>
              </a:xfrm>
              <a:prstGeom prst="rect">
                <a:avLst/>
              </a:prstGeom>
              <a:blipFill>
                <a:blip r:embed="rId3"/>
                <a:stretch>
                  <a:fillRect l="-892" t="-966" r="-613" b="-242"/>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5CE679AC-13BB-311E-13A0-12315B9EF30D}"/>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29</a:t>
            </a:fld>
            <a:endParaRPr lang="zh-CN" dirty="0"/>
          </a:p>
        </p:txBody>
      </p:sp>
    </p:spTree>
    <p:extLst>
      <p:ext uri="{BB962C8B-B14F-4D97-AF65-F5344CB8AC3E}">
        <p14:creationId xmlns:p14="http://schemas.microsoft.com/office/powerpoint/2010/main" val="394636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rtlCol="0"/>
          <a:lstStyle>
            <a:defPPr>
              <a:defRPr lang="zh-CN"/>
            </a:defPPr>
          </a:lstStyle>
          <a:p>
            <a:pPr rtl="0"/>
            <a:r>
              <a:rPr lang="zh-CN" altLang="en-US" dirty="0"/>
              <a:t>什么是</a:t>
            </a:r>
            <a:r>
              <a:rPr lang="en-US" altLang="zh-CN" dirty="0" err="1"/>
              <a:t>Dp</a:t>
            </a:r>
            <a:endParaRPr lang="zh-CN" dirty="0"/>
          </a:p>
        </p:txBody>
      </p:sp>
    </p:spTree>
    <p:extLst>
      <p:ext uri="{BB962C8B-B14F-4D97-AF65-F5344CB8AC3E}">
        <p14:creationId xmlns:p14="http://schemas.microsoft.com/office/powerpoint/2010/main" val="60879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351AAE-61E2-112F-ACFB-BF99059B0021}"/>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ED42F211-D8C2-5675-1A22-F010F0D96F23}"/>
              </a:ext>
            </a:extLst>
          </p:cNvPr>
          <p:cNvSpPr txBox="1"/>
          <p:nvPr/>
        </p:nvSpPr>
        <p:spPr>
          <a:xfrm>
            <a:off x="0" y="1522095"/>
            <a:ext cx="11534775" cy="3108543"/>
          </a:xfrm>
          <a:prstGeom prst="rect">
            <a:avLst/>
          </a:prstGeom>
          <a:noFill/>
        </p:spPr>
        <p:txBody>
          <a:bodyPr wrap="square" rtlCol="0">
            <a:spAutoFit/>
          </a:bodyPr>
          <a:lstStyle/>
          <a:p>
            <a:pPr algn="l"/>
            <a:r>
              <a:rPr lang="en-US" altLang="zh-CN" sz="2800" i="0" dirty="0">
                <a:effectLst/>
                <a:latin typeface="-apple-system"/>
              </a:rPr>
              <a:t>P3052 [USACO12MAR] Cows in a Skyscraper G</a:t>
            </a:r>
          </a:p>
          <a:p>
            <a:pPr algn="l"/>
            <a:r>
              <a:rPr lang="en-US" altLang="zh-CN" sz="2800" i="0" dirty="0">
                <a:effectLst/>
                <a:latin typeface="-apple-system"/>
              </a:rPr>
              <a:t>P2704 [NOI2001] </a:t>
            </a:r>
            <a:r>
              <a:rPr lang="zh-CN" altLang="en-US" sz="2800" i="0" dirty="0">
                <a:effectLst/>
                <a:latin typeface="-apple-system"/>
              </a:rPr>
              <a:t>炮兵阵地</a:t>
            </a:r>
          </a:p>
          <a:p>
            <a:pPr algn="l"/>
            <a:r>
              <a:rPr lang="en-US" altLang="zh-CN" sz="2800" i="0" dirty="0">
                <a:effectLst/>
                <a:latin typeface="-apple-system"/>
              </a:rPr>
              <a:t>P1896 [SCOI2005] </a:t>
            </a:r>
            <a:r>
              <a:rPr lang="zh-CN" altLang="en-US" sz="2800" i="0" dirty="0">
                <a:effectLst/>
                <a:latin typeface="-apple-system"/>
              </a:rPr>
              <a:t>互不侵犯</a:t>
            </a:r>
          </a:p>
          <a:p>
            <a:r>
              <a:rPr lang="en-US" altLang="zh-CN" sz="2800" i="0" dirty="0">
                <a:effectLst/>
                <a:latin typeface="-apple-system"/>
              </a:rPr>
              <a:t>P1879 [USACO06NOV] Corn Fields G</a:t>
            </a:r>
            <a:r>
              <a:rPr lang="zh-CN" altLang="en-US" sz="2800" i="0" dirty="0">
                <a:effectLst/>
                <a:latin typeface="-apple-system"/>
              </a:rPr>
              <a:t> </a:t>
            </a:r>
            <a:r>
              <a:rPr lang="en-US" altLang="zh-CN" sz="2800" i="0" dirty="0">
                <a:effectLst/>
                <a:latin typeface="-apple-system"/>
              </a:rPr>
              <a:t>P2831 [NOIP2016 </a:t>
            </a:r>
            <a:r>
              <a:rPr lang="zh-CN" altLang="en-US" sz="2800" i="0" dirty="0">
                <a:effectLst/>
                <a:latin typeface="-apple-system"/>
              </a:rPr>
              <a:t>提高组</a:t>
            </a:r>
            <a:r>
              <a:rPr lang="en-US" altLang="zh-CN" sz="2800" i="0" dirty="0">
                <a:effectLst/>
                <a:latin typeface="-apple-system"/>
              </a:rPr>
              <a:t>] </a:t>
            </a:r>
            <a:r>
              <a:rPr lang="zh-CN" altLang="en-US" sz="2800" i="0" dirty="0">
                <a:effectLst/>
                <a:latin typeface="-apple-system"/>
              </a:rPr>
              <a:t>愤怒的小鸟</a:t>
            </a:r>
            <a:endParaRPr lang="en-US" altLang="zh-CN" sz="2800" dirty="0">
              <a:latin typeface="-apple-system"/>
            </a:endParaRPr>
          </a:p>
          <a:p>
            <a:r>
              <a:rPr lang="en-US" altLang="zh-CN" sz="2800" dirty="0">
                <a:latin typeface="-apple-system"/>
              </a:rPr>
              <a:t>P3999 [SHOI2013] </a:t>
            </a:r>
            <a:r>
              <a:rPr lang="zh-CN" altLang="en-US" sz="2800" dirty="0">
                <a:latin typeface="-apple-system"/>
              </a:rPr>
              <a:t>二重镇</a:t>
            </a:r>
            <a:endParaRPr lang="zh-CN" altLang="en-US" sz="2800" i="0" dirty="0">
              <a:effectLst/>
              <a:latin typeface="-apple-system"/>
            </a:endParaRPr>
          </a:p>
          <a:p>
            <a:r>
              <a:rPr lang="en-US" altLang="zh-CN" sz="2800" i="0" dirty="0">
                <a:effectLst/>
                <a:latin typeface="-apple-system"/>
              </a:rPr>
              <a:t>P3959 [NOIP2017 </a:t>
            </a:r>
            <a:r>
              <a:rPr lang="zh-CN" altLang="en-US" sz="2800" i="0" dirty="0">
                <a:effectLst/>
                <a:latin typeface="-apple-system"/>
              </a:rPr>
              <a:t>提高组</a:t>
            </a:r>
            <a:r>
              <a:rPr lang="en-US" altLang="zh-CN" sz="2800" i="0" dirty="0">
                <a:effectLst/>
                <a:latin typeface="-apple-system"/>
              </a:rPr>
              <a:t>] </a:t>
            </a:r>
            <a:r>
              <a:rPr lang="zh-CN" altLang="en-US" sz="2800" i="0" dirty="0">
                <a:effectLst/>
                <a:latin typeface="-apple-system"/>
              </a:rPr>
              <a:t>宝藏</a:t>
            </a:r>
            <a:endParaRPr lang="en-US" altLang="zh-CN" sz="2800" i="0" dirty="0">
              <a:effectLst/>
              <a:latin typeface="-apple-system"/>
            </a:endParaRPr>
          </a:p>
          <a:p>
            <a:r>
              <a:rPr lang="en-US" altLang="zh-CN" sz="2800" i="0" dirty="0">
                <a:effectLst/>
                <a:latin typeface="-apple-system"/>
              </a:rPr>
              <a:t>P2150 [NOI2015] </a:t>
            </a:r>
            <a:r>
              <a:rPr lang="zh-CN" altLang="en-US" sz="2800" i="0" dirty="0">
                <a:effectLst/>
                <a:latin typeface="-apple-system"/>
              </a:rPr>
              <a:t>寿司晚宴</a:t>
            </a:r>
          </a:p>
        </p:txBody>
      </p:sp>
      <p:sp>
        <p:nvSpPr>
          <p:cNvPr id="4" name="幻灯片编号占位符 5">
            <a:extLst>
              <a:ext uri="{FF2B5EF4-FFF2-40B4-BE49-F238E27FC236}">
                <a16:creationId xmlns:a16="http://schemas.microsoft.com/office/drawing/2014/main" id="{4443634C-C2C6-66DA-2510-0A5A79EF63A8}"/>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30</a:t>
            </a:fld>
            <a:endParaRPr lang="zh-CN" dirty="0"/>
          </a:p>
        </p:txBody>
      </p:sp>
    </p:spTree>
    <p:extLst>
      <p:ext uri="{BB962C8B-B14F-4D97-AF65-F5344CB8AC3E}">
        <p14:creationId xmlns:p14="http://schemas.microsoft.com/office/powerpoint/2010/main" val="3906670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rtlCol="0"/>
          <a:lstStyle>
            <a:defPPr>
              <a:defRPr lang="zh-CN"/>
            </a:defPPr>
          </a:lstStyle>
          <a:p>
            <a:pPr rtl="0"/>
            <a:r>
              <a:rPr lang="zh-CN" altLang="en-US" dirty="0"/>
              <a:t>单调队列优化</a:t>
            </a:r>
            <a:r>
              <a:rPr lang="en-US" altLang="zh-CN" dirty="0"/>
              <a:t>DP</a:t>
            </a:r>
            <a:endParaRPr lang="zh-CN" dirty="0"/>
          </a:p>
        </p:txBody>
      </p:sp>
    </p:spTree>
    <p:extLst>
      <p:ext uri="{BB962C8B-B14F-4D97-AF65-F5344CB8AC3E}">
        <p14:creationId xmlns:p14="http://schemas.microsoft.com/office/powerpoint/2010/main" val="172520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600" y="525780"/>
            <a:ext cx="6515100" cy="646331"/>
          </a:xfrm>
          <a:prstGeom prst="rect">
            <a:avLst/>
          </a:prstGeom>
          <a:noFill/>
        </p:spPr>
        <p:txBody>
          <a:bodyPr wrap="square" rtlCol="0">
            <a:spAutoFit/>
          </a:bodyPr>
          <a:lstStyle/>
          <a:p>
            <a:pPr algn="l"/>
            <a:r>
              <a:rPr lang="en-US" altLang="zh-CN" sz="3600" i="0" dirty="0">
                <a:effectLst/>
                <a:latin typeface="-apple-system"/>
              </a:rPr>
              <a:t>P2569 [SCOI2010] </a:t>
            </a:r>
            <a:r>
              <a:rPr lang="zh-CN" altLang="en-US" sz="3600" i="0" dirty="0">
                <a:effectLst/>
                <a:latin typeface="-apple-system"/>
              </a:rPr>
              <a:t>股票交易</a:t>
            </a: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0CCF98E5-7CE6-6704-DAAA-37E4AFC494DC}"/>
                  </a:ext>
                </a:extLst>
              </p:cNvPr>
              <p:cNvSpPr txBox="1"/>
              <p:nvPr/>
            </p:nvSpPr>
            <p:spPr>
              <a:xfrm>
                <a:off x="171450" y="1172112"/>
                <a:ext cx="11668125" cy="4893647"/>
              </a:xfrm>
              <a:prstGeom prst="rect">
                <a:avLst/>
              </a:prstGeom>
              <a:noFill/>
            </p:spPr>
            <p:txBody>
              <a:bodyPr wrap="square" rtlCol="0">
                <a:spAutoFit/>
              </a:bodyPr>
              <a:lstStyle/>
              <a:p>
                <a:r>
                  <a:rPr lang="zh-CN" altLang="en-US" sz="2400" b="0" dirty="0">
                    <a:solidFill>
                      <a:srgbClr val="000000"/>
                    </a:solidFill>
                    <a:effectLst/>
                    <a:latin typeface="Consolas" panose="020B0609020204030204" pitchFamily="49" charset="0"/>
                  </a:rPr>
                  <a:t>最近 </a:t>
                </a:r>
                <a:r>
                  <a:rPr lang="en-US" altLang="zh-CN" sz="2400" b="0" dirty="0">
                    <a:solidFill>
                      <a:srgbClr val="000000"/>
                    </a:solidFill>
                    <a:effectLst/>
                    <a:latin typeface="Consolas" panose="020B0609020204030204" pitchFamily="49" charset="0"/>
                  </a:rPr>
                  <a:t>YTH </a:t>
                </a:r>
                <a:r>
                  <a:rPr lang="zh-CN" altLang="en-US" sz="2400" b="0" dirty="0">
                    <a:solidFill>
                      <a:srgbClr val="000000"/>
                    </a:solidFill>
                    <a:effectLst/>
                    <a:latin typeface="Consolas" panose="020B0609020204030204" pitchFamily="49" charset="0"/>
                  </a:rPr>
                  <a:t>又迷上了投资股票，通过一段时间的观察和学习，他总结出了股票行情的一些规律。通过一段时间的观察，</a:t>
                </a:r>
                <a:r>
                  <a:rPr lang="en-US" altLang="zh-CN" sz="2400" b="0" dirty="0">
                    <a:solidFill>
                      <a:srgbClr val="000000"/>
                    </a:solidFill>
                    <a:effectLst/>
                    <a:latin typeface="Consolas" panose="020B0609020204030204" pitchFamily="49" charset="0"/>
                  </a:rPr>
                  <a:t>YTH </a:t>
                </a:r>
                <a:r>
                  <a:rPr lang="zh-CN" altLang="en-US" sz="2400" b="0" dirty="0">
                    <a:solidFill>
                      <a:srgbClr val="000000"/>
                    </a:solidFill>
                    <a:effectLst/>
                    <a:latin typeface="Consolas" panose="020B0609020204030204" pitchFamily="49" charset="0"/>
                  </a:rPr>
                  <a:t>预测到了未来 </a:t>
                </a:r>
                <a:r>
                  <a:rPr lang="en-US" altLang="zh-CN" sz="2400" b="0" dirty="0">
                    <a:solidFill>
                      <a:srgbClr val="000000"/>
                    </a:solidFill>
                    <a:effectLst/>
                    <a:latin typeface="Consolas" panose="020B0609020204030204" pitchFamily="49" charset="0"/>
                  </a:rPr>
                  <a:t>T </a:t>
                </a:r>
                <a:r>
                  <a:rPr lang="zh-CN" altLang="en-US" sz="2400" b="0" dirty="0">
                    <a:solidFill>
                      <a:srgbClr val="000000"/>
                    </a:solidFill>
                    <a:effectLst/>
                    <a:latin typeface="Consolas" panose="020B0609020204030204" pitchFamily="49" charset="0"/>
                  </a:rPr>
                  <a:t>天内某只股票的走势，第 </a:t>
                </a:r>
                <a:r>
                  <a:rPr lang="en-US" altLang="zh-CN" sz="2400" b="0" dirty="0" err="1">
                    <a:solidFill>
                      <a:srgbClr val="000000"/>
                    </a:solidFill>
                    <a:effectLst/>
                    <a:latin typeface="Consolas" panose="020B0609020204030204" pitchFamily="49" charset="0"/>
                  </a:rPr>
                  <a:t>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天的股票买入价为每股 </a:t>
                </a:r>
                <a:r>
                  <a:rPr lang="en-US" altLang="zh-CN" sz="2400" b="0" dirty="0" err="1">
                    <a:solidFill>
                      <a:srgbClr val="000000"/>
                    </a:solidFill>
                    <a:effectLst/>
                    <a:latin typeface="Consolas" panose="020B0609020204030204" pitchFamily="49" charset="0"/>
                  </a:rPr>
                  <a:t>AP_i</a:t>
                </a:r>
                <a:r>
                  <a:rPr lang="zh-CN" altLang="en-US" sz="2400" b="0" dirty="0">
                    <a:solidFill>
                      <a:srgbClr val="000000"/>
                    </a:solidFill>
                    <a:effectLst/>
                    <a:latin typeface="Consolas" panose="020B0609020204030204" pitchFamily="49" charset="0"/>
                  </a:rPr>
                  <a:t>，第 </a:t>
                </a:r>
                <a:r>
                  <a:rPr lang="en-US" altLang="zh-CN" sz="2400" b="0" dirty="0" err="1">
                    <a:solidFill>
                      <a:srgbClr val="000000"/>
                    </a:solidFill>
                    <a:effectLst/>
                    <a:latin typeface="Consolas" panose="020B0609020204030204" pitchFamily="49" charset="0"/>
                  </a:rPr>
                  <a:t>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天的股票卖出价为每股 </a:t>
                </a:r>
                <a:r>
                  <a:rPr lang="en-US" altLang="zh-CN" sz="2400" b="0" dirty="0" err="1">
                    <a:solidFill>
                      <a:srgbClr val="000000"/>
                    </a:solidFill>
                    <a:effectLst/>
                    <a:latin typeface="Consolas" panose="020B0609020204030204" pitchFamily="49" charset="0"/>
                  </a:rPr>
                  <a:t>BP_i</a:t>
                </a:r>
                <a:r>
                  <a:rPr lang="zh-CN" altLang="en-US" sz="2400" b="0" dirty="0">
                    <a:solidFill>
                      <a:srgbClr val="000000"/>
                    </a:solidFill>
                    <a:effectLst/>
                    <a:latin typeface="Consolas" panose="020B0609020204030204" pitchFamily="49" charset="0"/>
                  </a:rPr>
                  <a:t>（数据保证对于每个 </a:t>
                </a:r>
                <a:r>
                  <a:rPr lang="en-US" altLang="zh-CN" sz="2400" b="0" dirty="0" err="1">
                    <a:solidFill>
                      <a:srgbClr val="000000"/>
                    </a:solidFill>
                    <a:effectLst/>
                    <a:latin typeface="Consolas" panose="020B0609020204030204" pitchFamily="49" charset="0"/>
                  </a:rPr>
                  <a:t>i</a:t>
                </a:r>
                <a:r>
                  <a:rPr lang="zh-CN" altLang="en-US" sz="2400" b="0" dirty="0">
                    <a:solidFill>
                      <a:srgbClr val="000000"/>
                    </a:solidFill>
                    <a:effectLst/>
                    <a:latin typeface="Consolas" panose="020B0609020204030204" pitchFamily="49" charset="0"/>
                  </a:rPr>
                  <a:t>，都有 </a:t>
                </a:r>
                <a:r>
                  <a:rPr lang="en-US" altLang="zh-CN" sz="2400" b="0" dirty="0" err="1">
                    <a:solidFill>
                      <a:srgbClr val="000000"/>
                    </a:solidFill>
                    <a:effectLst/>
                    <a:latin typeface="Consolas" panose="020B0609020204030204" pitchFamily="49" charset="0"/>
                  </a:rPr>
                  <a:t>AP_i</a:t>
                </a:r>
                <a:r>
                  <a:rPr lang="en-US" altLang="zh-CN" sz="2400" b="0" dirty="0">
                    <a:solidFill>
                      <a:srgbClr val="000000"/>
                    </a:solidFill>
                    <a:effectLst/>
                    <a:latin typeface="Consolas" panose="020B0609020204030204" pitchFamily="49" charset="0"/>
                  </a:rPr>
                  <a:t> </a:t>
                </a:r>
                <a14:m>
                  <m:oMath xmlns:m="http://schemas.openxmlformats.org/officeDocument/2006/math">
                    <m:r>
                      <a:rPr lang="en-US" altLang="zh-CN" sz="2400" b="0" i="0" smtClean="0">
                        <a:solidFill>
                          <a:schemeClr val="tx1"/>
                        </a:solidFill>
                        <a:latin typeface="Cambria Math" panose="02040503050406030204" pitchFamily="18" charset="0"/>
                      </a:rPr>
                      <m:t>≥</m:t>
                    </m:r>
                  </m:oMath>
                </a14:m>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BP_i</a:t>
                </a:r>
                <a:r>
                  <a:rPr lang="zh-CN" altLang="en-US" sz="2400" b="0" dirty="0">
                    <a:solidFill>
                      <a:srgbClr val="000000"/>
                    </a:solidFill>
                    <a:effectLst/>
                    <a:latin typeface="Consolas" panose="020B0609020204030204" pitchFamily="49" charset="0"/>
                  </a:rPr>
                  <a:t>），但是每天不能无限制地交易，于是股票交易所规定第 </a:t>
                </a:r>
                <a:r>
                  <a:rPr lang="en-US" altLang="zh-CN" sz="2400" b="0" dirty="0" err="1">
                    <a:solidFill>
                      <a:srgbClr val="000000"/>
                    </a:solidFill>
                    <a:effectLst/>
                    <a:latin typeface="Consolas" panose="020B0609020204030204" pitchFamily="49" charset="0"/>
                  </a:rPr>
                  <a:t>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天的一次买入至多只能购买 </a:t>
                </a:r>
                <a:r>
                  <a:rPr lang="en-US" altLang="zh-CN" sz="2400" b="0" dirty="0" err="1">
                    <a:solidFill>
                      <a:srgbClr val="000000"/>
                    </a:solidFill>
                    <a:effectLst/>
                    <a:latin typeface="Consolas" panose="020B0609020204030204" pitchFamily="49" charset="0"/>
                  </a:rPr>
                  <a:t>AS_i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股，一次卖出至多只能卖出 </a:t>
                </a:r>
                <a:r>
                  <a:rPr lang="en-US" altLang="zh-CN" sz="2400" b="0" dirty="0" err="1">
                    <a:solidFill>
                      <a:srgbClr val="000000"/>
                    </a:solidFill>
                    <a:effectLst/>
                    <a:latin typeface="Consolas" panose="020B0609020204030204" pitchFamily="49" charset="0"/>
                  </a:rPr>
                  <a:t>BS_i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股。</a:t>
                </a:r>
              </a:p>
              <a:p>
                <a:pPr algn="l">
                  <a:buFont typeface="Arial" panose="020B0604020202020204" pitchFamily="34" charset="0"/>
                  <a:buChar char="•"/>
                </a:pPr>
                <a:r>
                  <a:rPr lang="zh-CN" altLang="en-US" sz="2400" b="0" dirty="0">
                    <a:solidFill>
                      <a:srgbClr val="000000"/>
                    </a:solidFill>
                    <a:effectLst/>
                    <a:latin typeface="Consolas" panose="020B0609020204030204" pitchFamily="49" charset="0"/>
                  </a:rPr>
                  <a:t>另外，股票交易所还制定了两个规定。为了避免大家疯狂交易，股票交易所规定在两次交易（某一天的买入或者卖出均算是一次交易）之间，至少要间隔 </a:t>
                </a:r>
                <a:r>
                  <a:rPr lang="en-US" altLang="zh-CN" sz="2400" b="0" dirty="0">
                    <a:solidFill>
                      <a:srgbClr val="000000"/>
                    </a:solidFill>
                    <a:effectLst/>
                    <a:latin typeface="Consolas" panose="020B0609020204030204" pitchFamily="49" charset="0"/>
                  </a:rPr>
                  <a:t>W </a:t>
                </a:r>
                <a:r>
                  <a:rPr lang="zh-CN" altLang="en-US" sz="2400" b="0" dirty="0">
                    <a:solidFill>
                      <a:srgbClr val="000000"/>
                    </a:solidFill>
                    <a:effectLst/>
                    <a:latin typeface="Consolas" panose="020B0609020204030204" pitchFamily="49" charset="0"/>
                  </a:rPr>
                  <a:t>天，也就是说如果在第 </a:t>
                </a:r>
                <a:r>
                  <a:rPr lang="en-US" altLang="zh-CN" sz="2400" b="0" dirty="0" err="1">
                    <a:solidFill>
                      <a:srgbClr val="000000"/>
                    </a:solidFill>
                    <a:effectLst/>
                    <a:latin typeface="Consolas" panose="020B0609020204030204" pitchFamily="49" charset="0"/>
                  </a:rPr>
                  <a:t>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天发生了交易，那么从第 </a:t>
                </a:r>
                <a:r>
                  <a:rPr lang="en-US" altLang="zh-CN" sz="2400" b="0" dirty="0">
                    <a:solidFill>
                      <a:srgbClr val="000000"/>
                    </a:solidFill>
                    <a:effectLst/>
                    <a:latin typeface="Consolas" panose="020B0609020204030204" pitchFamily="49" charset="0"/>
                  </a:rPr>
                  <a:t>i+1 </a:t>
                </a:r>
                <a:r>
                  <a:rPr lang="zh-CN" altLang="en-US" sz="2400" b="0" dirty="0">
                    <a:solidFill>
                      <a:srgbClr val="000000"/>
                    </a:solidFill>
                    <a:effectLst/>
                    <a:latin typeface="Consolas" panose="020B0609020204030204" pitchFamily="49" charset="0"/>
                  </a:rPr>
                  <a:t>天到第 </a:t>
                </a:r>
                <a:r>
                  <a:rPr lang="en-US" altLang="zh-CN" sz="2400" b="0" dirty="0" err="1">
                    <a:solidFill>
                      <a:srgbClr val="000000"/>
                    </a:solidFill>
                    <a:effectLst/>
                    <a:latin typeface="Consolas" panose="020B0609020204030204" pitchFamily="49" charset="0"/>
                  </a:rPr>
                  <a:t>i+W</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天，均不能发生交易。同时，为了避免垄断，股票交易所还规定在任何时间，一个人的手里的股票数不能超过 </a:t>
                </a:r>
                <a:r>
                  <a:rPr lang="en-US" altLang="zh-CN" sz="2400" b="0" dirty="0" err="1">
                    <a:solidFill>
                      <a:srgbClr val="000000"/>
                    </a:solidFill>
                    <a:effectLst/>
                    <a:latin typeface="Consolas" panose="020B0609020204030204" pitchFamily="49" charset="0"/>
                  </a:rPr>
                  <a:t>MaxP</a:t>
                </a:r>
                <a:r>
                  <a:rPr lang="zh-CN" altLang="en-US" sz="2400" b="0" dirty="0">
                    <a:solidFill>
                      <a:srgbClr val="000000"/>
                    </a:solidFill>
                    <a:effectLst/>
                    <a:latin typeface="Consolas" panose="020B0609020204030204" pitchFamily="49" charset="0"/>
                  </a:rPr>
                  <a:t>。在第 </a:t>
                </a:r>
                <a:r>
                  <a:rPr lang="en-US" altLang="zh-CN" sz="2400" b="0" dirty="0">
                    <a:solidFill>
                      <a:srgbClr val="000000"/>
                    </a:solidFill>
                    <a:effectLst/>
                    <a:latin typeface="Consolas" panose="020B0609020204030204" pitchFamily="49" charset="0"/>
                  </a:rPr>
                  <a:t>1 </a:t>
                </a:r>
                <a:r>
                  <a:rPr lang="zh-CN" altLang="en-US" sz="2400" b="0" dirty="0">
                    <a:solidFill>
                      <a:srgbClr val="000000"/>
                    </a:solidFill>
                    <a:effectLst/>
                    <a:latin typeface="Consolas" panose="020B0609020204030204" pitchFamily="49" charset="0"/>
                  </a:rPr>
                  <a:t>天之前，</a:t>
                </a:r>
                <a:r>
                  <a:rPr lang="en-US" altLang="zh-CN" sz="2400" b="0" dirty="0">
                    <a:solidFill>
                      <a:srgbClr val="000000"/>
                    </a:solidFill>
                    <a:effectLst/>
                    <a:latin typeface="Consolas" panose="020B0609020204030204" pitchFamily="49" charset="0"/>
                  </a:rPr>
                  <a:t> YTH </a:t>
                </a:r>
                <a:r>
                  <a:rPr lang="zh-CN" altLang="en-US" sz="2400" b="0" dirty="0">
                    <a:solidFill>
                      <a:srgbClr val="000000"/>
                    </a:solidFill>
                    <a:effectLst/>
                    <a:latin typeface="Consolas" panose="020B0609020204030204" pitchFamily="49" charset="0"/>
                  </a:rPr>
                  <a:t>手里有一大笔钱（可以认为钱的数目无限），但是没有任何股票，当然，</a:t>
                </a:r>
                <a:r>
                  <a:rPr lang="en-US" altLang="zh-CN" sz="2400" b="0" dirty="0">
                    <a:solidFill>
                      <a:srgbClr val="000000"/>
                    </a:solidFill>
                    <a:effectLst/>
                    <a:latin typeface="Consolas" panose="020B0609020204030204" pitchFamily="49" charset="0"/>
                  </a:rPr>
                  <a:t>T </a:t>
                </a:r>
                <a:r>
                  <a:rPr lang="zh-CN" altLang="en-US" sz="2400" b="0" dirty="0">
                    <a:solidFill>
                      <a:srgbClr val="000000"/>
                    </a:solidFill>
                    <a:effectLst/>
                    <a:latin typeface="Consolas" panose="020B0609020204030204" pitchFamily="49" charset="0"/>
                  </a:rPr>
                  <a:t>天以后，</a:t>
                </a:r>
                <a:r>
                  <a:rPr lang="en-US" altLang="zh-CN" sz="2400" b="0" dirty="0">
                    <a:solidFill>
                      <a:srgbClr val="000000"/>
                    </a:solidFill>
                    <a:effectLst/>
                    <a:latin typeface="Consolas" panose="020B0609020204030204" pitchFamily="49" charset="0"/>
                  </a:rPr>
                  <a:t> YTH </a:t>
                </a:r>
                <a:r>
                  <a:rPr lang="zh-CN" altLang="en-US" sz="2400" b="0" dirty="0">
                    <a:solidFill>
                      <a:srgbClr val="000000"/>
                    </a:solidFill>
                    <a:effectLst/>
                    <a:latin typeface="Consolas" panose="020B0609020204030204" pitchFamily="49" charset="0"/>
                  </a:rPr>
                  <a:t>想要赚到最多的钱，聪明的程序员们，你们能帮助他吗？</a:t>
                </a:r>
                <a:endParaRPr lang="en-US" altLang="zh-CN" sz="2400" b="0" dirty="0">
                  <a:solidFill>
                    <a:srgbClr val="000000"/>
                  </a:solidFill>
                  <a:effectLst/>
                  <a:latin typeface="Consolas" panose="020B0609020204030204" pitchFamily="49" charset="0"/>
                </a:endParaRPr>
              </a:p>
              <a:p>
                <a14:m>
                  <m:oMath xmlns:m="http://schemas.openxmlformats.org/officeDocument/2006/math">
                    <m:r>
                      <a:rPr lang="en-US" altLang="zh-CN" sz="2400" b="0" i="1" smtClean="0">
                        <a:solidFill>
                          <a:schemeClr val="tx1"/>
                        </a:solidFill>
                        <a:latin typeface="Cambria Math" panose="02040503050406030204" pitchFamily="18" charset="0"/>
                      </a:rPr>
                      <m:t>0</m:t>
                    </m:r>
                    <m:r>
                      <a:rPr lang="en-US" altLang="zh-CN" sz="2400" b="0" smtClean="0">
                        <a:solidFill>
                          <a:schemeClr val="tx1"/>
                        </a:solidFill>
                        <a:latin typeface="Cambria Math" panose="02040503050406030204" pitchFamily="18" charset="0"/>
                      </a:rPr>
                      <m:t>≤</m:t>
                    </m:r>
                    <m:r>
                      <m:rPr>
                        <m:sty m:val="p"/>
                      </m:rPr>
                      <a:rPr lang="en-US" altLang="zh-CN" sz="2400" b="0" i="0" smtClean="0">
                        <a:solidFill>
                          <a:schemeClr val="tx1"/>
                        </a:solidFill>
                        <a:latin typeface="Cambria Math" panose="02040503050406030204" pitchFamily="18" charset="0"/>
                      </a:rPr>
                      <m:t>W</m:t>
                    </m:r>
                    <m:r>
                      <a:rPr lang="en-US" altLang="zh-CN" sz="2400" b="0" i="0" smtClean="0">
                        <a:solidFill>
                          <a:schemeClr val="tx1"/>
                        </a:solidFill>
                        <a:latin typeface="Cambria Math" panose="02040503050406030204" pitchFamily="18" charset="0"/>
                      </a:rPr>
                      <m:t>&lt;</m:t>
                    </m:r>
                    <m:r>
                      <m:rPr>
                        <m:sty m:val="p"/>
                      </m:rPr>
                      <a:rPr lang="en-US" altLang="zh-CN" sz="2400" b="0" i="0" smtClean="0">
                        <a:solidFill>
                          <a:schemeClr val="tx1"/>
                        </a:solidFill>
                        <a:latin typeface="Cambria Math" panose="02040503050406030204" pitchFamily="18" charset="0"/>
                      </a:rPr>
                      <m:t>T</m:t>
                    </m:r>
                    <m:r>
                      <a:rPr lang="en-US" altLang="zh-CN" sz="2400" b="0" i="0" smtClean="0">
                        <a:solidFill>
                          <a:schemeClr val="tx1"/>
                        </a:solidFill>
                        <a:latin typeface="Cambria Math" panose="02040503050406030204" pitchFamily="18" charset="0"/>
                      </a:rPr>
                      <m:t>≤2000,1≤</m:t>
                    </m:r>
                    <m:r>
                      <m:rPr>
                        <m:sty m:val="p"/>
                      </m:rPr>
                      <a:rPr lang="en-US" altLang="zh-CN" sz="2400" b="0" i="0" smtClean="0">
                        <a:solidFill>
                          <a:schemeClr val="tx1"/>
                        </a:solidFill>
                        <a:latin typeface="Cambria Math" panose="02040503050406030204" pitchFamily="18" charset="0"/>
                      </a:rPr>
                      <m:t>Maxp</m:t>
                    </m:r>
                    <m:r>
                      <a:rPr lang="en-US" altLang="zh-CN" sz="2400" b="0" i="0" smtClean="0">
                        <a:solidFill>
                          <a:schemeClr val="tx1"/>
                        </a:solidFill>
                        <a:latin typeface="Cambria Math" panose="02040503050406030204" pitchFamily="18" charset="0"/>
                      </a:rPr>
                      <m:t>≤2000,1≤</m:t>
                    </m:r>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BP</m:t>
                        </m:r>
                      </m:e>
                      <m:sub>
                        <m:r>
                          <a:rPr lang="en-US" altLang="zh-CN" sz="2400" i="1">
                            <a:latin typeface="Cambria Math" panose="02040503050406030204" pitchFamily="18" charset="0"/>
                          </a:rPr>
                          <m:t>𝑖</m:t>
                        </m:r>
                      </m:sub>
                    </m:sSub>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b="0" i="0" smtClean="0">
                            <a:latin typeface="Cambria Math" panose="02040503050406030204" pitchFamily="18" charset="0"/>
                          </a:rPr>
                          <m:t>A</m:t>
                        </m:r>
                        <m:r>
                          <m:rPr>
                            <m:sty m:val="p"/>
                          </m:rPr>
                          <a:rPr lang="en-US" altLang="zh-CN" sz="2400">
                            <a:latin typeface="Cambria Math" panose="02040503050406030204" pitchFamily="18" charset="0"/>
                          </a:rPr>
                          <m:t>P</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≤1000,1≤</m:t>
                    </m:r>
                    <m:r>
                      <a:rPr lang="en-US" altLang="zh-CN" sz="2400" b="0" i="1" smtClean="0">
                        <a:latin typeface="Cambria Math" panose="02040503050406030204" pitchFamily="18" charset="0"/>
                      </a:rPr>
                      <m:t>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B</m:t>
                        </m:r>
                        <m:r>
                          <a:rPr lang="en-US" altLang="zh-CN" sz="2400" b="0" i="1" smtClean="0">
                            <a:latin typeface="Cambria Math" panose="02040503050406030204" pitchFamily="18" charset="0"/>
                          </a:rPr>
                          <m:t>𝑆</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𝑀𝑎𝑥𝑝</m:t>
                    </m:r>
                  </m:oMath>
                </a14:m>
                <a:r>
                  <a:rPr lang="zh-CN" altLang="en-US" sz="2400" dirty="0">
                    <a:solidFill>
                      <a:schemeClr val="tx1"/>
                    </a:solidFill>
                    <a:effectLst/>
                    <a:latin typeface="Consolas" panose="020B0609020204030204" pitchFamily="49" charset="0"/>
                  </a:rPr>
                  <a:t> </a:t>
                </a:r>
              </a:p>
            </p:txBody>
          </p:sp>
        </mc:Choice>
        <mc:Fallback>
          <p:sp>
            <p:nvSpPr>
              <p:cNvPr id="18" name="文本框 17">
                <a:extLst>
                  <a:ext uri="{FF2B5EF4-FFF2-40B4-BE49-F238E27FC236}">
                    <a16:creationId xmlns:a16="http://schemas.microsoft.com/office/drawing/2014/main" id="{0CCF98E5-7CE6-6704-DAAA-37E4AFC494DC}"/>
                  </a:ext>
                </a:extLst>
              </p:cNvPr>
              <p:cNvSpPr txBox="1">
                <a:spLocks noRot="1" noChangeAspect="1" noMove="1" noResize="1" noEditPoints="1" noAdjustHandles="1" noChangeArrowheads="1" noChangeShapeType="1" noTextEdit="1"/>
              </p:cNvSpPr>
              <p:nvPr/>
            </p:nvSpPr>
            <p:spPr>
              <a:xfrm>
                <a:off x="171450" y="1172112"/>
                <a:ext cx="11668125" cy="4893647"/>
              </a:xfrm>
              <a:prstGeom prst="rect">
                <a:avLst/>
              </a:prstGeom>
              <a:blipFill>
                <a:blip r:embed="rId3"/>
                <a:stretch>
                  <a:fillRect l="-784" t="-1121" r="-784" b="-747"/>
                </a:stretch>
              </a:blipFill>
            </p:spPr>
            <p:txBody>
              <a:bodyPr/>
              <a:lstStyle/>
              <a:p>
                <a:r>
                  <a:rPr lang="zh-CN" altLang="en-US">
                    <a:noFill/>
                  </a:rPr>
                  <a:t> </a:t>
                </a:r>
              </a:p>
            </p:txBody>
          </p:sp>
        </mc:Fallback>
      </mc:AlternateContent>
      <p:sp>
        <p:nvSpPr>
          <p:cNvPr id="3" name="幻灯片编号占位符 5">
            <a:extLst>
              <a:ext uri="{FF2B5EF4-FFF2-40B4-BE49-F238E27FC236}">
                <a16:creationId xmlns:a16="http://schemas.microsoft.com/office/drawing/2014/main" id="{A3FE703B-A113-65DF-370F-733716D59988}"/>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32</a:t>
            </a:fld>
            <a:endParaRPr lang="zh-CN" dirty="0"/>
          </a:p>
        </p:txBody>
      </p:sp>
    </p:spTree>
    <p:extLst>
      <p:ext uri="{BB962C8B-B14F-4D97-AF65-F5344CB8AC3E}">
        <p14:creationId xmlns:p14="http://schemas.microsoft.com/office/powerpoint/2010/main" val="3018674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D3A4D6-EFAF-1112-4CB5-3CD8A933A718}"/>
              </a:ext>
            </a:extLst>
          </p:cNvPr>
          <p:cNvSpPr txBox="1"/>
          <p:nvPr/>
        </p:nvSpPr>
        <p:spPr>
          <a:xfrm>
            <a:off x="2047875" y="5353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3" name="文本框 2">
            <a:extLst>
              <a:ext uri="{FF2B5EF4-FFF2-40B4-BE49-F238E27FC236}">
                <a16:creationId xmlns:a16="http://schemas.microsoft.com/office/drawing/2014/main" id="{645ECF97-DECF-27BE-7228-F125FEA79EA0}"/>
              </a:ext>
            </a:extLst>
          </p:cNvPr>
          <p:cNvSpPr txBox="1"/>
          <p:nvPr/>
        </p:nvSpPr>
        <p:spPr>
          <a:xfrm>
            <a:off x="2047875" y="1560195"/>
            <a:ext cx="9124950" cy="1815882"/>
          </a:xfrm>
          <a:prstGeom prst="rect">
            <a:avLst/>
          </a:prstGeom>
          <a:noFill/>
        </p:spPr>
        <p:txBody>
          <a:bodyPr wrap="square" rtlCol="0">
            <a:spAutoFit/>
          </a:bodyPr>
          <a:lstStyle/>
          <a:p>
            <a:r>
              <a:rPr lang="en-US" altLang="zh-CN" sz="2800" i="0" dirty="0">
                <a:effectLst/>
                <a:latin typeface="-apple-system"/>
              </a:rPr>
              <a:t>CF1077F2 Pictures with Kittens (hard version)</a:t>
            </a:r>
          </a:p>
          <a:p>
            <a:r>
              <a:rPr lang="en-US" altLang="zh-CN" sz="2800" i="0" dirty="0">
                <a:effectLst/>
                <a:latin typeface="-apple-system"/>
              </a:rPr>
              <a:t>P3572 [POI2014] PTA-Little Bird</a:t>
            </a:r>
          </a:p>
          <a:p>
            <a:r>
              <a:rPr lang="en-US" altLang="zh-CN" sz="2800" i="0" dirty="0">
                <a:effectLst/>
                <a:latin typeface="-apple-system"/>
              </a:rPr>
              <a:t>P2627 [USACO11OPEN] Mowing the Lawn G</a:t>
            </a:r>
          </a:p>
          <a:p>
            <a:r>
              <a:rPr lang="en-US" altLang="zh-CN" sz="2800" i="0" dirty="0">
                <a:effectLst/>
                <a:latin typeface="-apple-system"/>
              </a:rPr>
              <a:t>P5665 [CSP-S2019] </a:t>
            </a:r>
            <a:r>
              <a:rPr lang="zh-CN" altLang="en-US" sz="2800" i="0" dirty="0">
                <a:effectLst/>
                <a:latin typeface="-apple-system"/>
              </a:rPr>
              <a:t>划分</a:t>
            </a:r>
          </a:p>
        </p:txBody>
      </p:sp>
      <p:sp>
        <p:nvSpPr>
          <p:cNvPr id="4" name="幻灯片编号占位符 5">
            <a:extLst>
              <a:ext uri="{FF2B5EF4-FFF2-40B4-BE49-F238E27FC236}">
                <a16:creationId xmlns:a16="http://schemas.microsoft.com/office/drawing/2014/main" id="{7149CFB3-442F-90BF-A30D-F37DE4125D89}"/>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33</a:t>
            </a:fld>
            <a:endParaRPr lang="zh-CN" dirty="0"/>
          </a:p>
        </p:txBody>
      </p:sp>
    </p:spTree>
    <p:extLst>
      <p:ext uri="{BB962C8B-B14F-4D97-AF65-F5344CB8AC3E}">
        <p14:creationId xmlns:p14="http://schemas.microsoft.com/office/powerpoint/2010/main" val="2754161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257676" cy="1524735"/>
          </a:xfrm>
        </p:spPr>
        <p:txBody>
          <a:bodyPr rtlCol="0"/>
          <a:lstStyle>
            <a:defPPr>
              <a:defRPr lang="zh-CN"/>
            </a:defPPr>
          </a:lstStyle>
          <a:p>
            <a:pPr rtl="0"/>
            <a:r>
              <a:rPr lang="en-US" altLang="zh-CN" dirty="0"/>
              <a:t>SEE You again!</a:t>
            </a:r>
            <a:endParaRPr lang="zh-CN" dirty="0"/>
          </a:p>
        </p:txBody>
      </p:sp>
      <p:sp>
        <p:nvSpPr>
          <p:cNvPr id="3" name="副标题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rtlCol="0">
            <a:noAutofit/>
          </a:bodyPr>
          <a:lstStyle>
            <a:defPPr>
              <a:defRPr lang="zh-CN"/>
            </a:defPPr>
          </a:lstStyle>
          <a:p>
            <a:pPr rtl="0"/>
            <a:r>
              <a:rPr lang="en-US" altLang="zh-CN" dirty="0"/>
              <a:t>By </a:t>
            </a:r>
            <a:r>
              <a:rPr lang="en-US" altLang="zh-CN" dirty="0" err="1"/>
              <a:t>liu_yi</a:t>
            </a:r>
            <a:endParaRPr lang="zh-CN" dirty="0"/>
          </a:p>
        </p:txBody>
      </p:sp>
      <p:sp>
        <p:nvSpPr>
          <p:cNvPr id="6" name="幻灯片编号占位符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rtlCol="0"/>
          <a:lstStyle>
            <a:defPPr>
              <a:defRPr lang="zh-CN"/>
            </a:defPPr>
          </a:lstStyle>
          <a:p>
            <a:pPr rtl="0"/>
            <a:fld id="{A49DFD55-3C28-40EF-9E31-A92D2E4017FF}" type="slidenum">
              <a:rPr lang="en-US" altLang="zh-CN" smtClean="0"/>
              <a:pPr rtl="0"/>
              <a:t>34</a:t>
            </a:fld>
            <a:endParaRPr lang="zh-CN" dirty="0"/>
          </a:p>
        </p:txBody>
      </p:sp>
      <mc:AlternateContent xmlns:mc="http://schemas.openxmlformats.org/markup-compatibility/2006">
        <mc:Choice xmlns:am3d="http://schemas.microsoft.com/office/drawing/2017/model3d" Requires="am3d">
          <p:graphicFrame>
            <p:nvGraphicFramePr>
              <p:cNvPr id="8" name="3D 模型 7" descr="Winking Face With Tongue Emoji">
                <a:extLst>
                  <a:ext uri="{FF2B5EF4-FFF2-40B4-BE49-F238E27FC236}">
                    <a16:creationId xmlns:a16="http://schemas.microsoft.com/office/drawing/2014/main" id="{15AEDC35-F064-3FDE-40A3-8CAFF761E693}"/>
                  </a:ext>
                </a:extLst>
              </p:cNvPr>
              <p:cNvGraphicFramePr>
                <a:graphicFrameLocks noChangeAspect="1"/>
              </p:cNvGraphicFramePr>
              <p:nvPr>
                <p:extLst>
                  <p:ext uri="{D42A27DB-BD31-4B8C-83A1-F6EECF244321}">
                    <p14:modId xmlns:p14="http://schemas.microsoft.com/office/powerpoint/2010/main" val="3160075651"/>
                  </p:ext>
                </p:extLst>
              </p:nvPr>
            </p:nvGraphicFramePr>
            <p:xfrm>
              <a:off x="8376395" y="1501592"/>
              <a:ext cx="2959195" cy="3473012"/>
            </p:xfrm>
            <a:graphic>
              <a:graphicData uri="http://schemas.microsoft.com/office/drawing/2017/model3d">
                <am3d:model3d r:embed="rId3">
                  <am3d:spPr>
                    <a:xfrm>
                      <a:off x="0" y="0"/>
                      <a:ext cx="2959195" cy="3473012"/>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m3d:postTrans dx="0" dy="0" dz="0"/>
                  </am3d:trans>
                  <am3d:raster rName="Office3DRenderer" rVer="16.0.8326">
                    <am3d:blip r:embed="rId4"/>
                  </am3d:raster>
                  <am3d:objViewport viewportSz="5299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模型 7" descr="Winking Face With Tongue Emoji">
                <a:extLst>
                  <a:ext uri="{FF2B5EF4-FFF2-40B4-BE49-F238E27FC236}">
                    <a16:creationId xmlns:a16="http://schemas.microsoft.com/office/drawing/2014/main" id="{15AEDC35-F064-3FDE-40A3-8CAFF761E693}"/>
                  </a:ext>
                </a:extLst>
              </p:cNvPr>
              <p:cNvPicPr>
                <a:picLocks noGrp="1" noRot="1" noChangeAspect="1" noMove="1" noResize="1" noEditPoints="1" noAdjustHandles="1" noChangeArrowheads="1" noChangeShapeType="1" noCrop="1"/>
              </p:cNvPicPr>
              <p:nvPr/>
            </p:nvPicPr>
            <p:blipFill>
              <a:blip r:embed="rId4"/>
              <a:stretch>
                <a:fillRect/>
              </a:stretch>
            </p:blipFill>
            <p:spPr>
              <a:xfrm>
                <a:off x="8376395" y="1501592"/>
                <a:ext cx="2959195" cy="3473012"/>
              </a:xfrm>
              <a:prstGeom prst="rect">
                <a:avLst/>
              </a:prstGeom>
            </p:spPr>
          </p:pic>
        </mc:Fallback>
      </mc:AlternateContent>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80">
                                          <p:stCondLst>
                                            <p:cond delay="0"/>
                                          </p:stCondLst>
                                        </p:cTn>
                                        <p:tgtEl>
                                          <p:spTgt spid="3">
                                            <p:txEl>
                                              <p:pRg st="0" end="0"/>
                                            </p:txEl>
                                          </p:spTgt>
                                        </p:tgtEl>
                                      </p:cBhvr>
                                    </p:animEffect>
                                    <p:anim calcmode="lin" valueType="num">
                                      <p:cBhvr>
                                        <p:cTn id="2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0" end="0"/>
                                            </p:txEl>
                                          </p:spTgt>
                                        </p:tgtEl>
                                      </p:cBhvr>
                                      <p:to x="100000" y="60000"/>
                                    </p:animScale>
                                    <p:animScale>
                                      <p:cBhvr>
                                        <p:cTn id="32" dur="166" decel="50000">
                                          <p:stCondLst>
                                            <p:cond delay="676"/>
                                          </p:stCondLst>
                                        </p:cTn>
                                        <p:tgtEl>
                                          <p:spTgt spid="3">
                                            <p:txEl>
                                              <p:pRg st="0" end="0"/>
                                            </p:txEl>
                                          </p:spTgt>
                                        </p:tgtEl>
                                      </p:cBhvr>
                                      <p:to x="100000" y="100000"/>
                                    </p:animScale>
                                    <p:animScale>
                                      <p:cBhvr>
                                        <p:cTn id="33" dur="26">
                                          <p:stCondLst>
                                            <p:cond delay="1312"/>
                                          </p:stCondLst>
                                        </p:cTn>
                                        <p:tgtEl>
                                          <p:spTgt spid="3">
                                            <p:txEl>
                                              <p:pRg st="0" end="0"/>
                                            </p:txEl>
                                          </p:spTgt>
                                        </p:tgtEl>
                                      </p:cBhvr>
                                      <p:to x="100000" y="80000"/>
                                    </p:animScale>
                                    <p:animScale>
                                      <p:cBhvr>
                                        <p:cTn id="34" dur="166" decel="50000">
                                          <p:stCondLst>
                                            <p:cond delay="1338"/>
                                          </p:stCondLst>
                                        </p:cTn>
                                        <p:tgtEl>
                                          <p:spTgt spid="3">
                                            <p:txEl>
                                              <p:pRg st="0" end="0"/>
                                            </p:txEl>
                                          </p:spTgt>
                                        </p:tgtEl>
                                      </p:cBhvr>
                                      <p:to x="100000" y="100000"/>
                                    </p:animScale>
                                    <p:animScale>
                                      <p:cBhvr>
                                        <p:cTn id="35" dur="26">
                                          <p:stCondLst>
                                            <p:cond delay="1642"/>
                                          </p:stCondLst>
                                        </p:cTn>
                                        <p:tgtEl>
                                          <p:spTgt spid="3">
                                            <p:txEl>
                                              <p:pRg st="0" end="0"/>
                                            </p:txEl>
                                          </p:spTgt>
                                        </p:tgtEl>
                                      </p:cBhvr>
                                      <p:to x="100000" y="90000"/>
                                    </p:animScale>
                                    <p:animScale>
                                      <p:cBhvr>
                                        <p:cTn id="36" dur="166" decel="50000">
                                          <p:stCondLst>
                                            <p:cond delay="1668"/>
                                          </p:stCondLst>
                                        </p:cTn>
                                        <p:tgtEl>
                                          <p:spTgt spid="3">
                                            <p:txEl>
                                              <p:pRg st="0" end="0"/>
                                            </p:txEl>
                                          </p:spTgt>
                                        </p:tgtEl>
                                      </p:cBhvr>
                                      <p:to x="100000" y="100000"/>
                                    </p:animScale>
                                    <p:animScale>
                                      <p:cBhvr>
                                        <p:cTn id="37" dur="26">
                                          <p:stCondLst>
                                            <p:cond delay="1808"/>
                                          </p:stCondLst>
                                        </p:cTn>
                                        <p:tgtEl>
                                          <p:spTgt spid="3">
                                            <p:txEl>
                                              <p:pRg st="0" end="0"/>
                                            </p:txEl>
                                          </p:spTgt>
                                        </p:tgtEl>
                                      </p:cBhvr>
                                      <p:to x="100000" y="95000"/>
                                    </p:animScale>
                                    <p:animScale>
                                      <p:cBhvr>
                                        <p:cTn id="38" dur="166" decel="50000">
                                          <p:stCondLst>
                                            <p:cond delay="1834"/>
                                          </p:stCondLst>
                                        </p:cTn>
                                        <p:tgtEl>
                                          <p:spTgt spid="3">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39" presetClass="emph" presetSubtype="2048" fill="hold" nodeType="clickEffect">
                                  <p:stCondLst>
                                    <p:cond delay="0"/>
                                  </p:stCondLst>
                                  <p:childTnLst>
                                    <p:anim calcmode="lin" valueType="num">
                                      <p:cBhvr additive="sum">
                                        <p:cTn id="42" dur="2000" fill="hold"/>
                                        <p:tgtEl>
                                          <p:spTgt spid="8"/>
                                        </p:tgtEl>
                                        <p:attrNameLst>
                                          <p:attrName>3d.view.rotation.z</p:attrName>
                                        </p:attrNameLst>
                                      </p:cBhvr>
                                      <p:tavLst>
                                        <p:tav tm="0">
                                          <p:val>
                                            <p:fltVal val="0"/>
                                          </p:val>
                                        </p:tav>
                                        <p:tav tm="1120">
                                          <p:val>
                                            <p:fltVal val="0.0017"/>
                                          </p:val>
                                        </p:tav>
                                        <p:tav tm="2250">
                                          <p:val>
                                            <p:fltVal val="0.014"/>
                                          </p:val>
                                        </p:tav>
                                        <p:tav tm="3370">
                                          <p:val>
                                            <p:fltVal val="0.0472"/>
                                          </p:val>
                                        </p:tav>
                                        <p:tav tm="4490">
                                          <p:val>
                                            <p:fltVal val="0.1127"/>
                                          </p:val>
                                        </p:tav>
                                        <p:tav tm="5620">
                                          <p:val>
                                            <p:fltVal val="0.2211"/>
                                          </p:val>
                                        </p:tav>
                                        <p:tav tm="6740">
                                          <p:val>
                                            <p:fltVal val="0.3815"/>
                                          </p:val>
                                        </p:tav>
                                        <p:tav tm="7870">
                                          <p:val>
                                            <p:fltVal val="0.605"/>
                                          </p:val>
                                        </p:tav>
                                        <p:tav tm="8990">
                                          <p:val>
                                            <p:fltVal val="0.9054"/>
                                          </p:val>
                                        </p:tav>
                                        <p:tav tm="10110">
                                          <p:val>
                                            <p:fltVal val="1.2876"/>
                                          </p:val>
                                        </p:tav>
                                        <p:tav tm="11240">
                                          <p:val>
                                            <p:fltVal val="1.7647"/>
                                          </p:val>
                                        </p:tav>
                                        <p:tav tm="12360">
                                          <p:val>
                                            <p:fltVal val="2.3529"/>
                                          </p:val>
                                        </p:tav>
                                        <p:tav tm="13480">
                                          <p:val>
                                            <p:fltVal val="2.9813"/>
                                          </p:val>
                                        </p:tav>
                                        <p:tav tm="14610">
                                          <p:val>
                                            <p:fltVal val="3.5055"/>
                                          </p:val>
                                        </p:tav>
                                        <p:tav tm="15730">
                                          <p:val>
                                            <p:fltVal val="3.9334"/>
                                          </p:val>
                                        </p:tav>
                                        <p:tav tm="16850">
                                          <p:val>
                                            <p:fltVal val="4.2681"/>
                                          </p:val>
                                        </p:tav>
                                        <p:tav tm="17980">
                                          <p:val>
                                            <p:fltVal val="4.5242"/>
                                          </p:val>
                                        </p:tav>
                                        <p:tav tm="19100">
                                          <p:val>
                                            <p:fltVal val="4.7137"/>
                                          </p:val>
                                        </p:tav>
                                        <p:tav tm="20220">
                                          <p:val>
                                            <p:fltVal val="4.8438"/>
                                          </p:val>
                                        </p:tav>
                                        <p:tav tm="21350">
                                          <p:val>
                                            <p:fltVal val="4.9269"/>
                                          </p:val>
                                        </p:tav>
                                        <p:tav tm="22470">
                                          <p:val>
                                            <p:fltVal val="4.9736"/>
                                          </p:val>
                                        </p:tav>
                                        <p:tav tm="23600">
                                          <p:val>
                                            <p:fltVal val="4.9944"/>
                                          </p:val>
                                        </p:tav>
                                        <p:tav tm="24720">
                                          <p:val>
                                            <p:fltVal val="4.9998"/>
                                          </p:val>
                                        </p:tav>
                                        <p:tav tm="25840">
                                          <p:val>
                                            <p:fltVal val="4.5262"/>
                                          </p:val>
                                        </p:tav>
                                        <p:tav tm="26970">
                                          <p:val>
                                            <p:fltVal val="2.4454"/>
                                          </p:val>
                                        </p:tav>
                                        <p:tav tm="28090">
                                          <p:val>
                                            <p:fltVal val="-0.6987"/>
                                          </p:val>
                                        </p:tav>
                                        <p:tav tm="29210">
                                          <p:val>
                                            <p:fltVal val="-4.7001"/>
                                          </p:val>
                                        </p:tav>
                                        <p:tav tm="30340">
                                          <p:val>
                                            <p:fltVal val="-9.4493"/>
                                          </p:val>
                                        </p:tav>
                                        <p:tav tm="31460">
                                          <p:val>
                                            <p:fltVal val="-14.8744"/>
                                          </p:val>
                                        </p:tav>
                                        <p:tav tm="32580">
                                          <p:val>
                                            <p:fltVal val="-20.923"/>
                                          </p:val>
                                        </p:tav>
                                        <p:tav tm="33710">
                                          <p:val>
                                            <p:fltVal val="-27.4931"/>
                                          </p:val>
                                        </p:tav>
                                        <p:tav tm="34830">
                                          <p:val>
                                            <p:fltVal val="-34.6709"/>
                                          </p:val>
                                        </p:tav>
                                        <p:tav tm="35960">
                                          <p:val>
                                            <p:fltVal val="-42.3729"/>
                                          </p:val>
                                        </p:tav>
                                        <p:tav tm="37080">
                                          <p:val>
                                            <p:fltVal val="-50.5763"/>
                                          </p:val>
                                        </p:tav>
                                        <p:tav tm="38200">
                                          <p:val>
                                            <p:fltVal val="-59.2613"/>
                                          </p:val>
                                        </p:tav>
                                        <p:tav tm="39330">
                                          <p:val>
                                            <p:fltVal val="-68.4108"/>
                                          </p:val>
                                        </p:tav>
                                        <p:tav tm="40450">
                                          <p:val>
                                            <p:fltVal val="-78.0095"/>
                                          </p:val>
                                        </p:tav>
                                        <p:tav tm="41570">
                                          <p:val>
                                            <p:fltVal val="-87.9524"/>
                                          </p:val>
                                        </p:tav>
                                        <p:tav tm="42700">
                                          <p:val>
                                            <p:fltVal val="-98.4063"/>
                                          </p:val>
                                        </p:tav>
                                        <p:tav tm="43820">
                                          <p:val>
                                            <p:fltVal val="-109.2726"/>
                                          </p:val>
                                        </p:tav>
                                        <p:tav tm="44940">
                                          <p:val>
                                            <p:fltVal val="-120.5411"/>
                                          </p:val>
                                        </p:tav>
                                        <p:tav tm="46070">
                                          <p:val>
                                            <p:fltVal val="-132.2023"/>
                                          </p:val>
                                        </p:tav>
                                        <p:tav tm="47190">
                                          <p:val>
                                            <p:fltVal val="-144.2478"/>
                                          </p:val>
                                        </p:tav>
                                        <p:tav tm="48310">
                                          <p:val>
                                            <p:fltVal val="-156.6693"/>
                                          </p:val>
                                        </p:tav>
                                        <p:tav tm="49440">
                                          <p:val>
                                            <p:fltVal val="-169.3438"/>
                                          </p:val>
                                        </p:tav>
                                        <p:tav tm="50560">
                                          <p:val>
                                            <p:fltVal val="-182.3622"/>
                                          </p:val>
                                        </p:tav>
                                        <p:tav tm="51690">
                                          <p:val>
                                            <p:fltVal val="-195.2648"/>
                                          </p:val>
                                        </p:tav>
                                        <p:tav tm="52810">
                                          <p:val>
                                            <p:fltVal val="-207.9209"/>
                                          </p:val>
                                        </p:tav>
                                        <p:tav tm="53930">
                                          <p:val>
                                            <p:fltVal val="-220.0976"/>
                                          </p:val>
                                        </p:tav>
                                        <p:tav tm="55060">
                                          <p:val>
                                            <p:fltVal val="-231.90221"/>
                                          </p:val>
                                        </p:tav>
                                        <p:tav tm="56180">
                                          <p:val>
                                            <p:fltVal val="-243.4277"/>
                                          </p:val>
                                        </p:tav>
                                        <p:tav tm="57300">
                                          <p:val>
                                            <p:fltVal val="-254.45959"/>
                                          </p:val>
                                        </p:tav>
                                        <p:tav tm="58430">
                                          <p:val>
                                            <p:fltVal val="-265.09329"/>
                                          </p:val>
                                        </p:tav>
                                        <p:tav tm="59550">
                                          <p:val>
                                            <p:fltVal val="-275.4086"/>
                                          </p:val>
                                        </p:tav>
                                        <p:tav tm="60670">
                                          <p:val>
                                            <p:fltVal val="-285.21021"/>
                                          </p:val>
                                        </p:tav>
                                        <p:tav tm="61800">
                                          <p:val>
                                            <p:fltVal val="-294.5798"/>
                                          </p:val>
                                        </p:tav>
                                        <p:tav tm="62920">
                                          <p:val>
                                            <p:fltVal val="-303.5816"/>
                                          </p:val>
                                        </p:tav>
                                        <p:tav tm="64040">
                                          <p:val>
                                            <p:fltVal val="-312.0397"/>
                                          </p:val>
                                        </p:tav>
                                        <p:tav tm="65170">
                                          <p:val>
                                            <p:fltVal val="-320.0191"/>
                                          </p:val>
                                        </p:tav>
                                        <p:tav tm="66290">
                                          <p:val>
                                            <p:fltVal val="-327.56451"/>
                                          </p:val>
                                        </p:tav>
                                        <p:tav tm="67420">
                                          <p:val>
                                            <p:fltVal val="-334.51791"/>
                                          </p:val>
                                        </p:tav>
                                        <p:tav tm="68540">
                                          <p:val>
                                            <p:fltVal val="-340.9765"/>
                                          </p:val>
                                        </p:tav>
                                        <p:tav tm="69660">
                                          <p:val>
                                            <p:fltVal val="-346.7908"/>
                                          </p:val>
                                        </p:tav>
                                        <p:tav tm="70790">
                                          <p:val>
                                            <p:fltVal val="-351.9791"/>
                                          </p:val>
                                        </p:tav>
                                        <p:tav tm="71910">
                                          <p:val>
                                            <p:fltVal val="-356.52319"/>
                                          </p:val>
                                        </p:tav>
                                        <p:tav tm="73030">
                                          <p:val>
                                            <p:fltVal val="-360.2634"/>
                                          </p:val>
                                        </p:tav>
                                        <p:tav tm="74160">
                                          <p:val>
                                            <p:fltVal val="-363.12009"/>
                                          </p:val>
                                        </p:tav>
                                        <p:tav tm="75280">
                                          <p:val>
                                            <p:fltVal val="-364.84369"/>
                                          </p:val>
                                        </p:tav>
                                        <p:tav tm="76400">
                                          <p:val>
                                            <p:fltVal val="-364.9968"/>
                                          </p:val>
                                        </p:tav>
                                        <p:tav tm="77530">
                                          <p:val>
                                            <p:fltVal val="-364.95801"/>
                                          </p:val>
                                        </p:tav>
                                        <p:tav tm="78650">
                                          <p:val>
                                            <p:fltVal val="-364.8335"/>
                                          </p:val>
                                        </p:tav>
                                        <p:tav tm="79780">
                                          <p:val>
                                            <p:fltVal val="-364.57639"/>
                                          </p:val>
                                        </p:tav>
                                        <p:tav tm="80900">
                                          <p:val>
                                            <p:fltVal val="-364.1376"/>
                                          </p:val>
                                        </p:tav>
                                        <p:tav tm="82020">
                                          <p:val>
                                            <p:fltVal val="-363.461"/>
                                          </p:val>
                                        </p:tav>
                                        <p:tav tm="83150">
                                          <p:val>
                                            <p:fltVal val="-362.50989"/>
                                          </p:val>
                                        </p:tav>
                                        <p:tav tm="84270">
                                          <p:val>
                                            <p:fltVal val="-361.55341"/>
                                          </p:val>
                                        </p:tav>
                                        <p:tav tm="85390">
                                          <p:val>
                                            <p:fltVal val="-360.87219"/>
                                          </p:val>
                                        </p:tav>
                                        <p:tav tm="86520">
                                          <p:val>
                                            <p:fltVal val="-360.4296"/>
                                          </p:val>
                                        </p:tav>
                                        <p:tav tm="87640">
                                          <p:val>
                                            <p:fltVal val="-360.16971"/>
                                          </p:val>
                                        </p:tav>
                                        <p:tav tm="88760">
                                          <p:val>
                                            <p:fltVal val="-360.04321"/>
                                          </p:val>
                                        </p:tav>
                                        <p:tav tm="89890">
                                          <p:val>
                                            <p:fltVal val="-360.0033"/>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43" dur="2000" fill="hold"/>
                                        <p:tgtEl>
                                          <p:spTgt spid="8"/>
                                        </p:tgtEl>
                                        <p:attrNameLst>
                                          <p:attrName>3d.view.translation.y</p:attrName>
                                        </p:attrNameLst>
                                      </p:cBhvr>
                                      <p:tavLst>
                                        <p:tav tm="0">
                                          <p:val>
                                            <p:fltVal val="0"/>
                                          </p:val>
                                        </p:tav>
                                        <p:tav tm="1120">
                                          <p:val>
                                            <p:fltVal val="0"/>
                                          </p:val>
                                        </p:tav>
                                        <p:tav tm="2250">
                                          <p:val>
                                            <p:fltVal val="-0.0002"/>
                                          </p:val>
                                        </p:tav>
                                        <p:tav tm="3370">
                                          <p:val>
                                            <p:fltVal val="-0.0009"/>
                                          </p:val>
                                        </p:tav>
                                        <p:tav tm="4490">
                                          <p:val>
                                            <p:fltVal val="-0.0022"/>
                                          </p:val>
                                        </p:tav>
                                        <p:tav tm="5620">
                                          <p:val>
                                            <p:fltVal val="-0.0043"/>
                                          </p:val>
                                        </p:tav>
                                        <p:tav tm="6740">
                                          <p:val>
                                            <p:fltVal val="-0.0074"/>
                                          </p:val>
                                        </p:tav>
                                        <p:tav tm="7870">
                                          <p:val>
                                            <p:fltVal val="-0.0118"/>
                                          </p:val>
                                        </p:tav>
                                        <p:tav tm="8990">
                                          <p:val>
                                            <p:fltVal val="-0.0176"/>
                                          </p:val>
                                        </p:tav>
                                        <p:tav tm="10110">
                                          <p:val>
                                            <p:fltVal val="-0.0251"/>
                                          </p:val>
                                        </p:tav>
                                        <p:tav tm="11240">
                                          <p:val>
                                            <p:fltVal val="-0.0325"/>
                                          </p:val>
                                        </p:tav>
                                        <p:tav tm="12360">
                                          <p:val>
                                            <p:fltVal val="-0.0383"/>
                                          </p:val>
                                        </p:tav>
                                        <p:tav tm="13480">
                                          <p:val>
                                            <p:fltVal val="-0.0426"/>
                                          </p:val>
                                        </p:tav>
                                        <p:tav tm="14610">
                                          <p:val>
                                            <p:fltVal val="-0.0457"/>
                                          </p:val>
                                        </p:tav>
                                        <p:tav tm="15730">
                                          <p:val>
                                            <p:fltVal val="-0.0478"/>
                                          </p:val>
                                        </p:tav>
                                        <p:tav tm="16850">
                                          <p:val>
                                            <p:fltVal val="-0.0491"/>
                                          </p:val>
                                        </p:tav>
                                        <p:tav tm="17980">
                                          <p:val>
                                            <p:fltVal val="-0.0497"/>
                                          </p:val>
                                        </p:tav>
                                        <p:tav tm="19100">
                                          <p:val>
                                            <p:fltVal val="-0.0499"/>
                                          </p:val>
                                        </p:tav>
                                        <p:tav tm="20220">
                                          <p:val>
                                            <p:fltVal val="-0.0499"/>
                                          </p:val>
                                        </p:tav>
                                        <p:tav tm="21350">
                                          <p:val>
                                            <p:fltVal val="-0.0497"/>
                                          </p:val>
                                        </p:tav>
                                        <p:tav tm="22470">
                                          <p:val>
                                            <p:fltVal val="-0.0482"/>
                                          </p:val>
                                        </p:tav>
                                        <p:tav tm="23600">
                                          <p:val>
                                            <p:fltVal val="-0.044"/>
                                          </p:val>
                                        </p:tav>
                                        <p:tav tm="24720">
                                          <p:val>
                                            <p:fltVal val="-0.0359"/>
                                          </p:val>
                                        </p:tav>
                                        <p:tav tm="25840">
                                          <p:val>
                                            <p:fltVal val="-0.0226"/>
                                          </p:val>
                                        </p:tav>
                                        <p:tav tm="26970">
                                          <p:val>
                                            <p:fltVal val="-0.0027"/>
                                          </p:val>
                                        </p:tav>
                                        <p:tav tm="28090">
                                          <p:val>
                                            <p:fltVal val="0.0249"/>
                                          </p:val>
                                        </p:tav>
                                        <p:tav tm="29210">
                                          <p:val>
                                            <p:fltVal val="0.0618"/>
                                          </p:val>
                                        </p:tav>
                                        <p:tav tm="30340">
                                          <p:val>
                                            <p:fltVal val="0.1093"/>
                                          </p:val>
                                        </p:tav>
                                        <p:tav tm="31460">
                                          <p:val>
                                            <p:fltVal val="0.1685"/>
                                          </p:val>
                                        </p:tav>
                                        <p:tav tm="32580">
                                          <p:val>
                                            <p:fltVal val="0.2408"/>
                                          </p:val>
                                        </p:tav>
                                        <p:tav tm="33710">
                                          <p:val>
                                            <p:fltVal val="0.3268"/>
                                          </p:val>
                                        </p:tav>
                                        <p:tav tm="34830">
                                          <p:val>
                                            <p:fltVal val="0.4291"/>
                                          </p:val>
                                        </p:tav>
                                        <p:tav tm="35960">
                                          <p:val>
                                            <p:fltVal val="0.5422"/>
                                          </p:val>
                                        </p:tav>
                                        <p:tav tm="37080">
                                          <p:val>
                                            <p:fltVal val="0.6414"/>
                                          </p:val>
                                        </p:tav>
                                        <p:tav tm="38200">
                                          <p:val>
                                            <p:fltVal val="0.7251"/>
                                          </p:val>
                                        </p:tav>
                                        <p:tav tm="39330">
                                          <p:val>
                                            <p:fltVal val="0.7946"/>
                                          </p:val>
                                        </p:tav>
                                        <p:tav tm="40450">
                                          <p:val>
                                            <p:fltVal val="0.8513"/>
                                          </p:val>
                                        </p:tav>
                                        <p:tav tm="41570">
                                          <p:val>
                                            <p:fltVal val="0.8961"/>
                                          </p:val>
                                        </p:tav>
                                        <p:tav tm="42700">
                                          <p:val>
                                            <p:fltVal val="0.9311"/>
                                          </p:val>
                                        </p:tav>
                                        <p:tav tm="43820">
                                          <p:val>
                                            <p:fltVal val="0.9572"/>
                                          </p:val>
                                        </p:tav>
                                        <p:tav tm="44940">
                                          <p:val>
                                            <p:fltVal val="0.9757"/>
                                          </p:val>
                                        </p:tav>
                                        <p:tav tm="46070">
                                          <p:val>
                                            <p:fltVal val="0.9879"/>
                                          </p:val>
                                        </p:tav>
                                        <p:tav tm="47190">
                                          <p:val>
                                            <p:fltVal val="0.9951"/>
                                          </p:val>
                                        </p:tav>
                                        <p:tav tm="48310">
                                          <p:val>
                                            <p:fltVal val="0.9987"/>
                                          </p:val>
                                        </p:tav>
                                        <p:tav tm="49440">
                                          <p:val>
                                            <p:fltVal val="0.9998"/>
                                          </p:val>
                                        </p:tav>
                                        <p:tav tm="50560">
                                          <p:val>
                                            <p:fltVal val="0.9999"/>
                                          </p:val>
                                        </p:tav>
                                        <p:tav tm="51690">
                                          <p:val>
                                            <p:fltVal val="0.9996"/>
                                          </p:val>
                                        </p:tav>
                                        <p:tav tm="52810">
                                          <p:val>
                                            <p:fltVal val="0.9977"/>
                                          </p:val>
                                        </p:tav>
                                        <p:tav tm="53930">
                                          <p:val>
                                            <p:fltVal val="0.993"/>
                                          </p:val>
                                        </p:tav>
                                        <p:tav tm="55060">
                                          <p:val>
                                            <p:fltVal val="0.9843"/>
                                          </p:val>
                                        </p:tav>
                                        <p:tav tm="56180">
                                          <p:val>
                                            <p:fltVal val="0.9701"/>
                                          </p:val>
                                        </p:tav>
                                        <p:tav tm="57300">
                                          <p:val>
                                            <p:fltVal val="0.9493"/>
                                          </p:val>
                                        </p:tav>
                                        <p:tav tm="58430">
                                          <p:val>
                                            <p:fltVal val="0.9206"/>
                                          </p:val>
                                        </p:tav>
                                        <p:tav tm="59550">
                                          <p:val>
                                            <p:fltVal val="0.8823"/>
                                          </p:val>
                                        </p:tav>
                                        <p:tav tm="60670">
                                          <p:val>
                                            <p:fltVal val="0.8339"/>
                                          </p:val>
                                        </p:tav>
                                        <p:tav tm="61800">
                                          <p:val>
                                            <p:fltVal val="0.7737"/>
                                          </p:val>
                                        </p:tav>
                                        <p:tav tm="62920">
                                          <p:val>
                                            <p:fltVal val="0.6998"/>
                                          </p:val>
                                        </p:tav>
                                        <p:tav tm="64040">
                                          <p:val>
                                            <p:fltVal val="0.6121"/>
                                          </p:val>
                                        </p:tav>
                                        <p:tav tm="65170">
                                          <p:val>
                                            <p:fltVal val="0.5088"/>
                                          </p:val>
                                        </p:tav>
                                        <p:tav tm="66290">
                                          <p:val>
                                            <p:fltVal val="0.3963"/>
                                          </p:val>
                                        </p:tav>
                                        <p:tav tm="67420">
                                          <p:val>
                                            <p:fltVal val="0.2997"/>
                                          </p:val>
                                        </p:tav>
                                        <p:tav tm="68540">
                                          <p:val>
                                            <p:fltVal val="0.2174"/>
                                          </p:val>
                                        </p:tav>
                                        <p:tav tm="69660">
                                          <p:val>
                                            <p:fltVal val="0.1497"/>
                                          </p:val>
                                        </p:tav>
                                        <p:tav tm="70790">
                                          <p:val>
                                            <p:fltVal val="0.0946"/>
                                          </p:val>
                                        </p:tav>
                                        <p:tav tm="71910">
                                          <p:val>
                                            <p:fltVal val="0.0503"/>
                                          </p:val>
                                        </p:tav>
                                        <p:tav tm="73030">
                                          <p:val>
                                            <p:fltVal val="0.0164"/>
                                          </p:val>
                                        </p:tav>
                                        <p:tav tm="74160">
                                          <p:val>
                                            <p:fltVal val="-0.0088"/>
                                          </p:val>
                                        </p:tav>
                                        <p:tav tm="75280">
                                          <p:val>
                                            <p:fltVal val="-0.0268"/>
                                          </p:val>
                                        </p:tav>
                                        <p:tav tm="76400">
                                          <p:val>
                                            <p:fltVal val="-0.0385"/>
                                          </p:val>
                                        </p:tav>
                                        <p:tav tm="77530">
                                          <p:val>
                                            <p:fltVal val="-0.0454"/>
                                          </p:val>
                                        </p:tav>
                                        <p:tav tm="78650">
                                          <p:val>
                                            <p:fltVal val="-0.0488"/>
                                          </p:val>
                                        </p:tav>
                                        <p:tav tm="79780">
                                          <p:val>
                                            <p:fltVal val="-0.0499"/>
                                          </p:val>
                                        </p:tav>
                                        <p:tav tm="80900">
                                          <p:val>
                                            <p:fltVal val="-0.0499"/>
                                          </p:val>
                                        </p:tav>
                                        <p:tav tm="82020">
                                          <p:val>
                                            <p:fltVal val="-0.0489"/>
                                          </p:val>
                                        </p:tav>
                                        <p:tav tm="83150">
                                          <p:val>
                                            <p:fltVal val="-0.0438"/>
                                          </p:val>
                                        </p:tav>
                                        <p:tav tm="84270">
                                          <p:val>
                                            <p:fltVal val="-0.0313"/>
                                          </p:val>
                                        </p:tav>
                                        <p:tav tm="85390">
                                          <p:val>
                                            <p:fltVal val="-0.0079"/>
                                          </p:val>
                                        </p:tav>
                                        <p:tav tm="86520">
                                          <p:val>
                                            <p:fltVal val="0.0209"/>
                                          </p:val>
                                        </p:tav>
                                        <p:tav tm="87640">
                                          <p:val>
                                            <p:fltVal val="0.0385"/>
                                          </p:val>
                                        </p:tav>
                                        <p:tav tm="88760">
                                          <p:val>
                                            <p:fltVal val="0.047"/>
                                          </p:val>
                                        </p:tav>
                                        <p:tav tm="89890">
                                          <p:val>
                                            <p:fltVal val="0.0497"/>
                                          </p:val>
                                        </p:tav>
                                        <p:tav tm="91010">
                                          <p:val>
                                            <p:fltVal val="0.0499"/>
                                          </p:val>
                                        </p:tav>
                                        <p:tav tm="92130">
                                          <p:val>
                                            <p:fltVal val="0.0494"/>
                                          </p:val>
                                        </p:tav>
                                        <p:tav tm="93260">
                                          <p:val>
                                            <p:fltVal val="0.0468"/>
                                          </p:val>
                                        </p:tav>
                                        <p:tav tm="94380">
                                          <p:val>
                                            <p:fltVal val="0.0404"/>
                                          </p:val>
                                        </p:tav>
                                        <p:tav tm="95510">
                                          <p:val>
                                            <p:fltVal val="0.0287"/>
                                          </p:val>
                                        </p:tav>
                                        <p:tav tm="96630">
                                          <p:val>
                                            <p:fltVal val="0.0142"/>
                                          </p:val>
                                        </p:tav>
                                        <p:tav tm="97750">
                                          <p:val>
                                            <p:fltVal val="0.0055"/>
                                          </p:val>
                                        </p:tav>
                                        <p:tav tm="98880">
                                          <p:val>
                                            <p:fltVal val="0.0014"/>
                                          </p:val>
                                        </p:tav>
                                        <p:tav tm="100000">
                                          <p:val>
                                            <p:fltVal val="0"/>
                                          </p:val>
                                        </p:tav>
                                      </p:tavLst>
                                    </p:anim>
                                    <p:anim calcmode="lin" valueType="num">
                                      <p:cBhvr additive="mult">
                                        <p:cTn id="44" dur="2000" fill="hold"/>
                                        <p:tgtEl>
                                          <p:spTgt spid="8"/>
                                        </p:tgtEl>
                                        <p:attrNameLst>
                                          <p:attrName>3d.view.scale.x</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45" dur="2000" fill="hold"/>
                                        <p:tgtEl>
                                          <p:spTgt spid="8"/>
                                        </p:tgtEl>
                                        <p:attrNameLst>
                                          <p:attrName>3d.view.scale.y</p:attrName>
                                        </p:attrNameLst>
                                      </p:cBhvr>
                                      <p:tavLst>
                                        <p:tav tm="0">
                                          <p:val>
                                            <p:fltVal val="1"/>
                                          </p:val>
                                        </p:tav>
                                        <p:tav tm="1120">
                                          <p:val>
                                            <p:fltVal val="0.9998"/>
                                          </p:val>
                                        </p:tav>
                                        <p:tav tm="2250">
                                          <p:val>
                                            <p:fltVal val="0.9989"/>
                                          </p:val>
                                        </p:tav>
                                        <p:tav tm="3370">
                                          <p:val>
                                            <p:fltVal val="0.9963"/>
                                          </p:val>
                                        </p:tav>
                                        <p:tav tm="4490">
                                          <p:val>
                                            <p:fltVal val="0.9911"/>
                                          </p:val>
                                        </p:tav>
                                        <p:tav tm="5620">
                                          <p:val>
                                            <p:fltVal val="0.9827"/>
                                          </p:val>
                                        </p:tav>
                                        <p:tav tm="6740">
                                          <p:val>
                                            <p:fltVal val="0.9701"/>
                                          </p:val>
                                        </p:tav>
                                        <p:tav tm="7870">
                                          <p:val>
                                            <p:fltVal val="0.9527"/>
                                          </p:val>
                                        </p:tav>
                                        <p:tav tm="8990">
                                          <p:val>
                                            <p:fltVal val="0.9292"/>
                                          </p:val>
                                        </p:tav>
                                        <p:tav tm="10110">
                                          <p:val>
                                            <p:fltVal val="0.8994"/>
                                          </p:val>
                                        </p:tav>
                                        <p:tav tm="11240">
                                          <p:val>
                                            <p:fltVal val="0.8697"/>
                                          </p:val>
                                        </p:tav>
                                        <p:tav tm="12360">
                                          <p:val>
                                            <p:fltVal val="0.8465"/>
                                          </p:val>
                                        </p:tav>
                                        <p:tav tm="13480">
                                          <p:val>
                                            <p:fltVal val="0.8292"/>
                                          </p:val>
                                        </p:tav>
                                        <p:tav tm="14610">
                                          <p:val>
                                            <p:fltVal val="0.8169"/>
                                          </p:val>
                                        </p:tav>
                                        <p:tav tm="15730">
                                          <p:val>
                                            <p:fltVal val="0.8085"/>
                                          </p:val>
                                        </p:tav>
                                        <p:tav tm="16850">
                                          <p:val>
                                            <p:fltVal val="0.8035"/>
                                          </p:val>
                                        </p:tav>
                                        <p:tav tm="17980">
                                          <p:val>
                                            <p:fltVal val="0.801"/>
                                          </p:val>
                                        </p:tav>
                                        <p:tav tm="19100">
                                          <p:val>
                                            <p:fltVal val="0.8001"/>
                                          </p:val>
                                        </p:tav>
                                        <p:tav tm="20220">
                                          <p:val>
                                            <p:fltVal val="0.8"/>
                                          </p:val>
                                        </p:tav>
                                        <p:tav tm="21350">
                                          <p:val>
                                            <p:fltVal val="0.8012"/>
                                          </p:val>
                                        </p:tav>
                                        <p:tav tm="22470">
                                          <p:val>
                                            <p:fltVal val="0.8092"/>
                                          </p:val>
                                        </p:tav>
                                        <p:tav tm="23600">
                                          <p:val>
                                            <p:fltVal val="0.8306"/>
                                          </p:val>
                                        </p:tav>
                                        <p:tav tm="24720">
                                          <p:val>
                                            <p:fltVal val="0.8724"/>
                                          </p:val>
                                        </p:tav>
                                        <p:tav tm="25840">
                                          <p:val>
                                            <p:fltVal val="0.9318"/>
                                          </p:val>
                                        </p:tav>
                                        <p:tav tm="26970">
                                          <p:val>
                                            <p:fltVal val="0.9717"/>
                                          </p:val>
                                        </p:tav>
                                        <p:tav tm="28090">
                                          <p:val>
                                            <p:fltVal val="0.9919"/>
                                          </p:val>
                                        </p:tav>
                                        <p:tav tm="29210">
                                          <p:val>
                                            <p:fltVal val="0.999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7"/>
                                          </p:val>
                                        </p:tav>
                                        <p:tav tm="68540">
                                          <p:val>
                                            <p:fltVal val="0.9975"/>
                                          </p:val>
                                        </p:tav>
                                        <p:tav tm="69660">
                                          <p:val>
                                            <p:fltVal val="0.991"/>
                                          </p:val>
                                        </p:tav>
                                        <p:tav tm="70790">
                                          <p:val>
                                            <p:fltVal val="0.9777"/>
                                          </p:val>
                                        </p:tav>
                                        <p:tav tm="71910">
                                          <p:val>
                                            <p:fltVal val="0.9551"/>
                                          </p:val>
                                        </p:tav>
                                        <p:tav tm="73030">
                                          <p:val>
                                            <p:fltVal val="0.921"/>
                                          </p:val>
                                        </p:tav>
                                        <p:tav tm="74160">
                                          <p:val>
                                            <p:fltVal val="0.8771"/>
                                          </p:val>
                                        </p:tav>
                                        <p:tav tm="75280">
                                          <p:val>
                                            <p:fltVal val="0.8434"/>
                                          </p:val>
                                        </p:tav>
                                        <p:tav tm="76400">
                                          <p:val>
                                            <p:fltVal val="0.8214"/>
                                          </p:val>
                                        </p:tav>
                                        <p:tav tm="77530">
                                          <p:val>
                                            <p:fltVal val="0.8085"/>
                                          </p:val>
                                        </p:tav>
                                        <p:tav tm="78650">
                                          <p:val>
                                            <p:fltVal val="0.8021"/>
                                          </p:val>
                                        </p:tav>
                                        <p:tav tm="79780">
                                          <p:val>
                                            <p:fltVal val="0.8001"/>
                                          </p:val>
                                        </p:tav>
                                        <p:tav tm="80900">
                                          <p:val>
                                            <p:fltVal val="0.8"/>
                                          </p:val>
                                        </p:tav>
                                        <p:tav tm="82020">
                                          <p:val>
                                            <p:fltVal val="0.8021"/>
                                          </p:val>
                                        </p:tav>
                                        <p:tav tm="83150">
                                          <p:val>
                                            <p:fltVal val="0.8123"/>
                                          </p:val>
                                        </p:tav>
                                        <p:tav tm="84270">
                                          <p:val>
                                            <p:fltVal val="0.8373"/>
                                          </p:val>
                                        </p:tav>
                                        <p:tav tm="85390">
                                          <p:val>
                                            <p:fltVal val="0.8841"/>
                                          </p:val>
                                        </p:tav>
                                        <p:tav tm="86520">
                                          <p:val>
                                            <p:fltVal val="0.9419"/>
                                          </p:val>
                                        </p:tav>
                                        <p:tav tm="87640">
                                          <p:val>
                                            <p:fltVal val="0.977"/>
                                          </p:val>
                                        </p:tav>
                                        <p:tav tm="88760">
                                          <p:val>
                                            <p:fltVal val="0.9941"/>
                                          </p:val>
                                        </p:tav>
                                        <p:tav tm="89890">
                                          <p:val>
                                            <p:fltVal val="0.9995"/>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46" dur="2000" fill="hold"/>
                                        <p:tgtEl>
                                          <p:spTgt spid="8"/>
                                        </p:tgtEl>
                                        <p:attrNameLst>
                                          <p:attrName>3d.view.scale.z</p:attrName>
                                        </p:attrNameLst>
                                      </p:cBhvr>
                                      <p:tavLst>
                                        <p:tav tm="0">
                                          <p:val>
                                            <p:fltVal val="1"/>
                                          </p:val>
                                        </p:tav>
                                        <p:tav tm="1120">
                                          <p:val>
                                            <p:fltVal val="1"/>
                                          </p:val>
                                        </p:tav>
                                        <p:tav tm="2250">
                                          <p:val>
                                            <p:fltVal val="1.0006"/>
                                          </p:val>
                                        </p:tav>
                                        <p:tav tm="3370">
                                          <p:val>
                                            <p:fltVal val="1.0021"/>
                                          </p:val>
                                        </p:tav>
                                        <p:tav tm="4490">
                                          <p:val>
                                            <p:fltVal val="1.0051"/>
                                          </p:val>
                                        </p:tav>
                                        <p:tav tm="5620">
                                          <p:val>
                                            <p:fltVal val="1.0101"/>
                                          </p:val>
                                        </p:tav>
                                        <p:tav tm="6740">
                                          <p:val>
                                            <p:fltVal val="1.0175"/>
                                          </p:val>
                                        </p:tav>
                                        <p:tav tm="7870">
                                          <p:val>
                                            <p:fltVal val="1.0278"/>
                                          </p:val>
                                        </p:tav>
                                        <p:tav tm="8990">
                                          <p:val>
                                            <p:fltVal val="1.0417"/>
                                          </p:val>
                                        </p:tav>
                                        <p:tav tm="10110">
                                          <p:val>
                                            <p:fltVal val="1.0593"/>
                                          </p:val>
                                        </p:tav>
                                        <p:tav tm="11240">
                                          <p:val>
                                            <p:fltVal val="1.0768"/>
                                          </p:val>
                                        </p:tav>
                                        <p:tav tm="12360">
                                          <p:val>
                                            <p:fltVal val="1.0905"/>
                                          </p:val>
                                        </p:tav>
                                        <p:tav tm="13480">
                                          <p:val>
                                            <p:fltVal val="1.1007"/>
                                          </p:val>
                                        </p:tav>
                                        <p:tav tm="14610">
                                          <p:val>
                                            <p:fltVal val="1.108"/>
                                          </p:val>
                                        </p:tav>
                                        <p:tav tm="15730">
                                          <p:val>
                                            <p:fltVal val="1.1129"/>
                                          </p:val>
                                        </p:tav>
                                        <p:tav tm="16850">
                                          <p:val>
                                            <p:fltVal val="1.1158"/>
                                          </p:val>
                                        </p:tav>
                                        <p:tav tm="17980">
                                          <p:val>
                                            <p:fltVal val="1.1173"/>
                                          </p:val>
                                        </p:tav>
                                        <p:tav tm="19100">
                                          <p:val>
                                            <p:fltVal val="1.1179"/>
                                          </p:val>
                                        </p:tav>
                                        <p:tav tm="20220">
                                          <p:val>
                                            <p:fltVal val="1.118"/>
                                          </p:val>
                                        </p:tav>
                                        <p:tav tm="21350">
                                          <p:val>
                                            <p:fltVal val="1.1172"/>
                                          </p:val>
                                        </p:tav>
                                        <p:tav tm="22470">
                                          <p:val>
                                            <p:fltVal val="1.1125"/>
                                          </p:val>
                                        </p:tav>
                                        <p:tav tm="23600">
                                          <p:val>
                                            <p:fltVal val="1.0999"/>
                                          </p:val>
                                        </p:tav>
                                        <p:tav tm="24720">
                                          <p:val>
                                            <p:fltVal val="1.0752"/>
                                          </p:val>
                                        </p:tav>
                                        <p:tav tm="25840">
                                          <p:val>
                                            <p:fltVal val="1.0402"/>
                                          </p:val>
                                        </p:tav>
                                        <p:tav tm="26970">
                                          <p:val>
                                            <p:fltVal val="1.0166"/>
                                          </p:val>
                                        </p:tav>
                                        <p:tav tm="28090">
                                          <p:val>
                                            <p:fltVal val="1.0047"/>
                                          </p:val>
                                        </p:tav>
                                        <p:tav tm="29210">
                                          <p:val>
                                            <p:fltVal val="1.000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0001"/>
                                          </p:val>
                                        </p:tav>
                                        <p:tav tm="68540">
                                          <p:val>
                                            <p:fltVal val="1.0014"/>
                                          </p:val>
                                        </p:tav>
                                        <p:tav tm="69660">
                                          <p:val>
                                            <p:fltVal val="1.0052"/>
                                          </p:val>
                                        </p:tav>
                                        <p:tav tm="70790">
                                          <p:val>
                                            <p:fltVal val="1.0131"/>
                                          </p:val>
                                        </p:tav>
                                        <p:tav tm="71910">
                                          <p:val>
                                            <p:fltVal val="1.0264"/>
                                          </p:val>
                                        </p:tav>
                                        <p:tav tm="73030">
                                          <p:val>
                                            <p:fltVal val="1.0465"/>
                                          </p:val>
                                        </p:tav>
                                        <p:tav tm="74160">
                                          <p:val>
                                            <p:fltVal val="1.0724"/>
                                          </p:val>
                                        </p:tav>
                                        <p:tav tm="75280">
                                          <p:val>
                                            <p:fltVal val="1.0923"/>
                                          </p:val>
                                        </p:tav>
                                        <p:tav tm="76400">
                                          <p:val>
                                            <p:fltVal val="1.1053"/>
                                          </p:val>
                                        </p:tav>
                                        <p:tav tm="77530">
                                          <p:val>
                                            <p:fltVal val="1.1129"/>
                                          </p:val>
                                        </p:tav>
                                        <p:tav tm="78650">
                                          <p:val>
                                            <p:fltVal val="1.1167"/>
                                          </p:val>
                                        </p:tav>
                                        <p:tav tm="79780">
                                          <p:val>
                                            <p:fltVal val="1.1178"/>
                                          </p:val>
                                        </p:tav>
                                        <p:tav tm="80900">
                                          <p:val>
                                            <p:fltVal val="1.1179"/>
                                          </p:val>
                                        </p:tav>
                                        <p:tav tm="82020">
                                          <p:val>
                                            <p:fltVal val="1.1167"/>
                                          </p:val>
                                        </p:tav>
                                        <p:tav tm="83150">
                                          <p:val>
                                            <p:fltVal val="1.1107"/>
                                          </p:val>
                                        </p:tav>
                                        <p:tav tm="84270">
                                          <p:val>
                                            <p:fltVal val="1.0959"/>
                                          </p:val>
                                        </p:tav>
                                        <p:tav tm="85390">
                                          <p:val>
                                            <p:fltVal val="1.0683"/>
                                          </p:val>
                                        </p:tav>
                                        <p:tav tm="86520">
                                          <p:val>
                                            <p:fltVal val="1.0342"/>
                                          </p:val>
                                        </p:tav>
                                        <p:tav tm="87640">
                                          <p:val>
                                            <p:fltVal val="1.0135"/>
                                          </p:val>
                                        </p:tav>
                                        <p:tav tm="88760">
                                          <p:val>
                                            <p:fltVal val="1.0034"/>
                                          </p:val>
                                        </p:tav>
                                        <p:tav tm="89890">
                                          <p:val>
                                            <p:fltVal val="1.0002"/>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编号占位符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rtlCol="0"/>
          <a:lstStyle>
            <a:defPPr>
              <a:defRPr lang="zh-CN"/>
            </a:defPPr>
          </a:lstStyle>
          <a:p>
            <a:pPr rtl="0"/>
            <a:fld id="{A49DFD55-3C28-40EF-9E31-A92D2E4017FF}" type="slidenum">
              <a:rPr lang="en-US" altLang="zh-CN" smtClean="0"/>
              <a:pPr rtl="0"/>
              <a:t>4</a:t>
            </a:fld>
            <a:endParaRPr lang="zh-CN" dirty="0"/>
          </a:p>
        </p:txBody>
      </p:sp>
      <p:sp>
        <p:nvSpPr>
          <p:cNvPr id="8" name="文本框 7">
            <a:extLst>
              <a:ext uri="{FF2B5EF4-FFF2-40B4-BE49-F238E27FC236}">
                <a16:creationId xmlns:a16="http://schemas.microsoft.com/office/drawing/2014/main" id="{3F0030E2-56A4-014F-6B6D-063355666290}"/>
              </a:ext>
            </a:extLst>
          </p:cNvPr>
          <p:cNvSpPr txBox="1"/>
          <p:nvPr/>
        </p:nvSpPr>
        <p:spPr>
          <a:xfrm>
            <a:off x="742950" y="2162175"/>
            <a:ext cx="8239125" cy="3693319"/>
          </a:xfrm>
          <a:prstGeom prst="rect">
            <a:avLst/>
          </a:prstGeom>
          <a:noFill/>
        </p:spPr>
        <p:txBody>
          <a:bodyPr wrap="square" rtlCol="0">
            <a:spAutoFit/>
          </a:bodyPr>
          <a:lstStyle/>
          <a:p>
            <a:r>
              <a:rPr lang="zh-CN" altLang="en-US" sz="2600" dirty="0">
                <a:solidFill>
                  <a:schemeClr val="accent5">
                    <a:lumMod val="60000"/>
                    <a:lumOff val="40000"/>
                  </a:schemeClr>
                </a:solidFill>
              </a:rPr>
              <a:t>“状态”、“阶段” 和 “决策” 是构成动态规划算法的三要素，而 “子问题重叠性”、“无后效性” 和 “最优子结构性质” 是问题能用动态规划求解的三个基本条件。动态规划算法把相同的计算过程作用于各阶段的同类子问题，就好像把一个固定的公式在格式相同的若干个输入数据上运行。因此，我们一般只需要定义出 </a:t>
            </a:r>
            <a:r>
              <a:rPr lang="en-US" altLang="zh-CN" sz="2600" dirty="0">
                <a:solidFill>
                  <a:schemeClr val="accent5">
                    <a:lumMod val="60000"/>
                    <a:lumOff val="40000"/>
                  </a:schemeClr>
                </a:solidFill>
              </a:rPr>
              <a:t>DP </a:t>
            </a:r>
            <a:r>
              <a:rPr lang="zh-CN" altLang="en-US" sz="2600" dirty="0">
                <a:solidFill>
                  <a:schemeClr val="accent5">
                    <a:lumMod val="60000"/>
                    <a:lumOff val="40000"/>
                  </a:schemeClr>
                </a:solidFill>
              </a:rPr>
              <a:t>的计算过程，就可以实现了。这个计算过程就被称为 </a:t>
            </a:r>
            <a:r>
              <a:rPr lang="en-US" altLang="zh-CN" sz="2600" dirty="0">
                <a:solidFill>
                  <a:schemeClr val="accent5">
                    <a:lumMod val="60000"/>
                    <a:lumOff val="40000"/>
                  </a:schemeClr>
                </a:solidFill>
              </a:rPr>
              <a:t>“</a:t>
            </a:r>
            <a:r>
              <a:rPr lang="zh-CN" altLang="en-US" sz="2600" dirty="0">
                <a:solidFill>
                  <a:schemeClr val="accent5">
                    <a:lumMod val="60000"/>
                    <a:lumOff val="40000"/>
                  </a:schemeClr>
                </a:solidFill>
              </a:rPr>
              <a:t>状态转移方程”。</a:t>
            </a:r>
            <a:endParaRPr lang="zh-CN" altLang="en-US" sz="2600" u="sng" dirty="0">
              <a:solidFill>
                <a:schemeClr val="accent5">
                  <a:lumMod val="60000"/>
                  <a:lumOff val="40000"/>
                </a:schemeClr>
              </a:solidFill>
              <a:highlight>
                <a:srgbClr val="FFFFFF"/>
              </a:highlight>
              <a:latin typeface="Arial" panose="020B0604020202020204" pitchFamily="34" charset="0"/>
              <a:hlinkClick r:id="rId3">
                <a:extLst>
                  <a:ext uri="{A12FA001-AC4F-418D-AE19-62706E023703}">
                    <ahyp:hlinkClr xmlns:ahyp="http://schemas.microsoft.com/office/drawing/2018/hyperlinkcolor" val="tx"/>
                  </a:ext>
                </a:extLst>
              </a:hlinkClick>
            </a:endParaRPr>
          </a:p>
          <a:p>
            <a:endParaRPr lang="zh-CN" altLang="en-US" sz="2600" dirty="0"/>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rtlCol="0"/>
          <a:lstStyle>
            <a:defPPr>
              <a:defRPr lang="zh-CN"/>
            </a:defPPr>
          </a:lstStyle>
          <a:p>
            <a:pPr rtl="0"/>
            <a:r>
              <a:rPr lang="zh-CN" altLang="en-US" dirty="0"/>
              <a:t>线性</a:t>
            </a:r>
            <a:r>
              <a:rPr lang="en-US" altLang="zh-CN" dirty="0"/>
              <a:t>DP</a:t>
            </a:r>
            <a:endParaRPr lang="zh-CN" dirty="0"/>
          </a:p>
        </p:txBody>
      </p:sp>
    </p:spTree>
    <p:extLst>
      <p:ext uri="{BB962C8B-B14F-4D97-AF65-F5344CB8AC3E}">
        <p14:creationId xmlns:p14="http://schemas.microsoft.com/office/powerpoint/2010/main" val="33469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600" y="525780"/>
            <a:ext cx="2743200" cy="646331"/>
          </a:xfrm>
          <a:prstGeom prst="rect">
            <a:avLst/>
          </a:prstGeom>
          <a:noFill/>
        </p:spPr>
        <p:txBody>
          <a:bodyPr wrap="square" rtlCol="0">
            <a:spAutoFit/>
          </a:bodyPr>
          <a:lstStyle/>
          <a:p>
            <a:r>
              <a:rPr lang="en-US" altLang="zh-CN" sz="3600" dirty="0"/>
              <a:t>CF10D LCIS</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CF98E5-7CE6-6704-DAAA-37E4AFC494DC}"/>
                  </a:ext>
                </a:extLst>
              </p:cNvPr>
              <p:cNvSpPr txBox="1"/>
              <p:nvPr/>
            </p:nvSpPr>
            <p:spPr>
              <a:xfrm>
                <a:off x="2295525" y="1864995"/>
                <a:ext cx="5886450" cy="862608"/>
              </a:xfrm>
              <a:prstGeom prst="rect">
                <a:avLst/>
              </a:prstGeom>
              <a:noFill/>
            </p:spPr>
            <p:txBody>
              <a:bodyPr wrap="square" rtlCol="0">
                <a:spAutoFit/>
              </a:bodyPr>
              <a:lstStyle/>
              <a:p>
                <a:r>
                  <a:rPr lang="zh-CN" altLang="en-US" sz="2400" dirty="0"/>
                  <a:t>求两个串的最长公共前缀的长度及方案</a:t>
                </a:r>
                <a:endParaRPr lang="en-US" altLang="zh-CN" sz="2400" dirty="0"/>
              </a:p>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≤5×</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3</m:t>
                        </m:r>
                      </m:sup>
                    </m:sSup>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≤5×</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3</m:t>
                        </m:r>
                      </m:sup>
                    </m:sSup>
                  </m:oMath>
                </a14:m>
                <a:r>
                  <a:rPr lang="en-US" altLang="zh-CN" sz="2400" b="0" dirty="0"/>
                  <a:t> </a:t>
                </a:r>
              </a:p>
            </p:txBody>
          </p:sp>
        </mc:Choice>
        <mc:Fallback xmlns="">
          <p:sp>
            <p:nvSpPr>
              <p:cNvPr id="18" name="文本框 17">
                <a:extLst>
                  <a:ext uri="{FF2B5EF4-FFF2-40B4-BE49-F238E27FC236}">
                    <a16:creationId xmlns:a16="http://schemas.microsoft.com/office/drawing/2014/main" id="{0CCF98E5-7CE6-6704-DAAA-37E4AFC494DC}"/>
                  </a:ext>
                </a:extLst>
              </p:cNvPr>
              <p:cNvSpPr txBox="1">
                <a:spLocks noRot="1" noChangeAspect="1" noMove="1" noResize="1" noEditPoints="1" noAdjustHandles="1" noChangeArrowheads="1" noChangeShapeType="1" noTextEdit="1"/>
              </p:cNvSpPr>
              <p:nvPr/>
            </p:nvSpPr>
            <p:spPr>
              <a:xfrm>
                <a:off x="2295525" y="1864995"/>
                <a:ext cx="5886450" cy="862608"/>
              </a:xfrm>
              <a:prstGeom prst="rect">
                <a:avLst/>
              </a:prstGeom>
              <a:blipFill>
                <a:blip r:embed="rId3"/>
                <a:stretch>
                  <a:fillRect l="-1658" t="-5674"/>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1A06ED80-2F0D-0506-BBB8-9E0406FA5804}"/>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6</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895599" y="525780"/>
            <a:ext cx="8753476" cy="1200329"/>
          </a:xfrm>
          <a:prstGeom prst="rect">
            <a:avLst/>
          </a:prstGeom>
          <a:noFill/>
        </p:spPr>
        <p:txBody>
          <a:bodyPr wrap="square" rtlCol="0">
            <a:spAutoFit/>
          </a:bodyPr>
          <a:lstStyle/>
          <a:p>
            <a:r>
              <a:rPr lang="en-US" altLang="zh-CN" sz="3600" dirty="0"/>
              <a:t>SP703 </a:t>
            </a:r>
            <a:r>
              <a:rPr lang="en-US" altLang="zh-CN" sz="3600" i="0" dirty="0">
                <a:effectLst/>
                <a:latin typeface="Microsoft YaHei UI (正文)"/>
              </a:rPr>
              <a:t>SERVICE-Mobile Service</a:t>
            </a:r>
          </a:p>
          <a:p>
            <a:endParaRPr lang="en-US" altLang="zh-CN" sz="36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CF98E5-7CE6-6704-DAAA-37E4AFC494DC}"/>
                  </a:ext>
                </a:extLst>
              </p:cNvPr>
              <p:cNvSpPr txBox="1"/>
              <p:nvPr/>
            </p:nvSpPr>
            <p:spPr>
              <a:xfrm>
                <a:off x="2047875" y="1560195"/>
                <a:ext cx="9124950" cy="3416320"/>
              </a:xfrm>
              <a:prstGeom prst="rect">
                <a:avLst/>
              </a:prstGeom>
              <a:noFill/>
            </p:spPr>
            <p:txBody>
              <a:bodyPr wrap="square" rtlCol="0">
                <a:spAutoFit/>
              </a:bodyPr>
              <a:lstStyle/>
              <a:p>
                <a:r>
                  <a:rPr lang="en-US" altLang="zh-CN" sz="2400" dirty="0"/>
                  <a:t>          </a:t>
                </a:r>
                <a:br>
                  <a:rPr lang="zh-CN" altLang="en-US" sz="2400" b="0" dirty="0">
                    <a:solidFill>
                      <a:srgbClr val="000000"/>
                    </a:solidFill>
                    <a:effectLst/>
                    <a:latin typeface="Consolas" panose="020B0609020204030204" pitchFamily="49" charset="0"/>
                  </a:rPr>
                </a:br>
                <a:r>
                  <a:rPr lang="zh-CN" altLang="en-US" sz="2400" b="0" dirty="0">
                    <a:solidFill>
                      <a:srgbClr val="000000"/>
                    </a:solidFill>
                    <a:effectLst/>
                    <a:latin typeface="Consolas" panose="020B0609020204030204" pitchFamily="49" charset="0"/>
                  </a:rPr>
                  <a:t>有一个公司有 </a:t>
                </a:r>
                <a:r>
                  <a:rPr lang="en-US" altLang="zh-CN" sz="2400" b="0" dirty="0">
                    <a:solidFill>
                      <a:srgbClr val="000000"/>
                    </a:solidFill>
                    <a:effectLst/>
                    <a:latin typeface="Consolas" panose="020B0609020204030204" pitchFamily="49" charset="0"/>
                  </a:rPr>
                  <a:t>3 </a:t>
                </a:r>
                <a:r>
                  <a:rPr lang="zh-CN" altLang="en-US" sz="2400" b="0" dirty="0">
                    <a:solidFill>
                      <a:srgbClr val="000000"/>
                    </a:solidFill>
                    <a:effectLst/>
                    <a:latin typeface="Consolas" panose="020B0609020204030204" pitchFamily="49" charset="0"/>
                  </a:rPr>
                  <a:t>个流动员工。任何时刻只有一名员工可以移动，不允许同一位置上有 </a:t>
                </a:r>
                <a:r>
                  <a:rPr lang="en-US" altLang="zh-CN" sz="2400" b="0" dirty="0">
                    <a:solidFill>
                      <a:srgbClr val="000000"/>
                    </a:solidFill>
                    <a:effectLst/>
                    <a:latin typeface="Consolas" panose="020B0609020204030204" pitchFamily="49" charset="0"/>
                  </a:rPr>
                  <a:t>2 </a:t>
                </a:r>
                <a:r>
                  <a:rPr lang="zh-CN" altLang="en-US" sz="2400" b="0" dirty="0">
                    <a:solidFill>
                      <a:srgbClr val="000000"/>
                    </a:solidFill>
                    <a:effectLst/>
                    <a:latin typeface="Consolas" panose="020B0609020204030204" pitchFamily="49" charset="0"/>
                  </a:rPr>
                  <a:t>个及以上员工。每次移动需要花费，从位置 </a:t>
                </a:r>
                <a:r>
                  <a:rPr lang="en-US" altLang="zh-CN" sz="2400" b="0" dirty="0">
                    <a:solidFill>
                      <a:srgbClr val="000000"/>
                    </a:solidFill>
                    <a:effectLst/>
                    <a:latin typeface="Consolas" panose="020B0609020204030204" pitchFamily="49" charset="0"/>
                  </a:rPr>
                  <a:t>p </a:t>
                </a:r>
                <a:r>
                  <a:rPr lang="zh-CN" altLang="en-US" sz="2400" b="0" dirty="0">
                    <a:solidFill>
                      <a:srgbClr val="000000"/>
                    </a:solidFill>
                    <a:effectLst/>
                    <a:latin typeface="Consolas" panose="020B0609020204030204" pitchFamily="49" charset="0"/>
                  </a:rPr>
                  <a:t>移动到位置 </a:t>
                </a:r>
                <a:r>
                  <a:rPr lang="en-US" altLang="zh-CN" sz="2400" b="0" dirty="0">
                    <a:solidFill>
                      <a:srgbClr val="000000"/>
                    </a:solidFill>
                    <a:effectLst/>
                    <a:latin typeface="Consolas" panose="020B0609020204030204" pitchFamily="49" charset="0"/>
                  </a:rPr>
                  <a:t>q </a:t>
                </a:r>
                <a:r>
                  <a:rPr lang="zh-CN" altLang="en-US" sz="2400" b="0" dirty="0">
                    <a:solidFill>
                      <a:srgbClr val="000000"/>
                    </a:solidFill>
                    <a:effectLst/>
                    <a:latin typeface="Consolas" panose="020B0609020204030204" pitchFamily="49" charset="0"/>
                  </a:rPr>
                  <a:t>需要花费 </a:t>
                </a:r>
                <a:r>
                  <a:rPr lang="en-US" altLang="zh-CN" sz="2400" b="0" dirty="0">
                    <a:solidFill>
                      <a:srgbClr val="000000"/>
                    </a:solidFill>
                    <a:effectLst/>
                    <a:latin typeface="Consolas" panose="020B0609020204030204" pitchFamily="49" charset="0"/>
                  </a:rPr>
                  <a:t>c(</a:t>
                </a:r>
                <a:r>
                  <a:rPr lang="en-US" altLang="zh-CN" sz="2400" b="0" dirty="0" err="1">
                    <a:solidFill>
                      <a:srgbClr val="000000"/>
                    </a:solidFill>
                    <a:effectLst/>
                    <a:latin typeface="Consolas" panose="020B0609020204030204" pitchFamily="49" charset="0"/>
                  </a:rPr>
                  <a:t>p,q</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的价钱。不移动不需要花费（即 </a:t>
                </a:r>
                <a:r>
                  <a:rPr lang="en-US" altLang="zh-CN" sz="2400" b="0" dirty="0">
                    <a:solidFill>
                      <a:srgbClr val="000000"/>
                    </a:solidFill>
                    <a:effectLst/>
                    <a:latin typeface="Consolas" panose="020B0609020204030204" pitchFamily="49" charset="0"/>
                  </a:rPr>
                  <a:t>c(</a:t>
                </a:r>
                <a:r>
                  <a:rPr lang="en-US" altLang="zh-CN" sz="2400" b="0" dirty="0" err="1">
                    <a:solidFill>
                      <a:srgbClr val="000000"/>
                    </a:solidFill>
                    <a:effectLst/>
                    <a:latin typeface="Consolas" panose="020B0609020204030204" pitchFamily="49" charset="0"/>
                  </a:rPr>
                  <a:t>i,i</a:t>
                </a:r>
                <a:r>
                  <a:rPr lang="en-US" altLang="zh-CN" sz="2400" b="0" dirty="0">
                    <a:solidFill>
                      <a:srgbClr val="000000"/>
                    </a:solidFill>
                    <a:effectLst/>
                    <a:latin typeface="Consolas" panose="020B0609020204030204" pitchFamily="49" charset="0"/>
                  </a:rPr>
                  <a:t>)=0 </a:t>
                </a:r>
                <a:r>
                  <a:rPr lang="zh-CN" altLang="en-US" sz="2400" b="0" dirty="0">
                    <a:solidFill>
                      <a:srgbClr val="000000"/>
                    </a:solidFill>
                    <a:effectLst/>
                    <a:latin typeface="Consolas" panose="020B0609020204030204" pitchFamily="49" charset="0"/>
                  </a:rPr>
                  <a:t>）但不保证 </a:t>
                </a:r>
                <a:r>
                  <a:rPr lang="en-US" altLang="zh-CN" sz="2400" b="0" dirty="0">
                    <a:solidFill>
                      <a:srgbClr val="000000"/>
                    </a:solidFill>
                    <a:effectLst/>
                    <a:latin typeface="Consolas" panose="020B0609020204030204" pitchFamily="49" charset="0"/>
                  </a:rPr>
                  <a:t>c(</a:t>
                </a:r>
                <a:r>
                  <a:rPr lang="en-US" altLang="zh-CN" sz="2400" b="0" dirty="0" err="1">
                    <a:solidFill>
                      <a:srgbClr val="000000"/>
                    </a:solidFill>
                    <a:effectLst/>
                    <a:latin typeface="Consolas" panose="020B0609020204030204" pitchFamily="49" charset="0"/>
                  </a:rPr>
                  <a:t>p,q</a:t>
                </a:r>
                <a:r>
                  <a:rPr lang="en-US" altLang="zh-CN" sz="2400" b="0" dirty="0">
                    <a:solidFill>
                      <a:srgbClr val="000000"/>
                    </a:solidFill>
                    <a:effectLst/>
                    <a:latin typeface="Consolas" panose="020B0609020204030204" pitchFamily="49" charset="0"/>
                  </a:rPr>
                  <a:t>)=c(</a:t>
                </a:r>
                <a:r>
                  <a:rPr lang="en-US" altLang="zh-CN" sz="2400" b="0" dirty="0" err="1">
                    <a:solidFill>
                      <a:srgbClr val="000000"/>
                    </a:solidFill>
                    <a:effectLst/>
                    <a:latin typeface="Consolas" panose="020B0609020204030204" pitchFamily="49" charset="0"/>
                  </a:rPr>
                  <a:t>q,p</a:t>
                </a:r>
                <a:r>
                  <a:rPr lang="en-US" altLang="zh-CN" sz="2400" b="0" dirty="0">
                    <a:solidFill>
                      <a:srgbClr val="000000"/>
                    </a:solidFill>
                    <a:effectLst/>
                    <a:latin typeface="Consolas" panose="020B0609020204030204" pitchFamily="49" charset="0"/>
                  </a:rPr>
                  <a:t>)</a:t>
                </a:r>
                <a:r>
                  <a:rPr lang="zh-CN" altLang="en-US" sz="2400" b="0" dirty="0">
                    <a:solidFill>
                      <a:srgbClr val="000000"/>
                    </a:solidFill>
                    <a:effectLst/>
                    <a:latin typeface="Consolas" panose="020B0609020204030204" pitchFamily="49" charset="0"/>
                  </a:rPr>
                  <a:t>。现在给出 </a:t>
                </a:r>
                <a:r>
                  <a:rPr lang="en-US" altLang="zh-CN" sz="2400" b="0" dirty="0">
                    <a:solidFill>
                      <a:srgbClr val="000000"/>
                    </a:solidFill>
                    <a:effectLst/>
                    <a:latin typeface="Consolas" panose="020B0609020204030204" pitchFamily="49" charset="0"/>
                  </a:rPr>
                  <a:t>N </a:t>
                </a:r>
                <a:r>
                  <a:rPr lang="zh-CN" altLang="en-US" sz="2400" b="0" dirty="0">
                    <a:solidFill>
                      <a:srgbClr val="000000"/>
                    </a:solidFill>
                    <a:effectLst/>
                    <a:latin typeface="Consolas" panose="020B0609020204030204" pitchFamily="49" charset="0"/>
                  </a:rPr>
                  <a:t>个请求，第 </a:t>
                </a:r>
                <a:r>
                  <a:rPr lang="en-US" altLang="zh-CN" sz="2400" b="0" dirty="0" err="1">
                    <a:solidFill>
                      <a:srgbClr val="000000"/>
                    </a:solidFill>
                    <a:effectLst/>
                    <a:latin typeface="Consolas" panose="020B0609020204030204" pitchFamily="49" charset="0"/>
                  </a:rPr>
                  <a:t>i</a:t>
                </a:r>
                <a:r>
                  <a:rPr lang="en-US" altLang="zh-CN" sz="2400" b="0" dirty="0">
                    <a:solidFill>
                      <a:srgbClr val="000000"/>
                    </a:solidFill>
                    <a:effectLst/>
                    <a:latin typeface="Consolas" panose="020B0609020204030204" pitchFamily="49" charset="0"/>
                  </a:rPr>
                  <a:t> </a:t>
                </a:r>
                <a:r>
                  <a:rPr lang="zh-CN" altLang="en-US" sz="2400" b="0" dirty="0">
                    <a:solidFill>
                      <a:srgbClr val="000000"/>
                    </a:solidFill>
                    <a:effectLst/>
                    <a:latin typeface="Consolas" panose="020B0609020204030204" pitchFamily="49" charset="0"/>
                  </a:rPr>
                  <a:t>个请求发生在位置 </a:t>
                </a:r>
                <a:r>
                  <a:rPr lang="en-US" altLang="zh-CN" sz="2400" b="0" dirty="0" err="1">
                    <a:solidFill>
                      <a:srgbClr val="000000"/>
                    </a:solidFill>
                    <a:effectLst/>
                    <a:latin typeface="Consolas" panose="020B0609020204030204" pitchFamily="49" charset="0"/>
                  </a:rPr>
                  <a:t>x_i</a:t>
                </a:r>
                <a:r>
                  <a:rPr lang="zh-CN" altLang="en-US" sz="2400" b="0" dirty="0">
                    <a:solidFill>
                      <a:srgbClr val="000000"/>
                    </a:solidFill>
                    <a:effectLst/>
                    <a:latin typeface="Consolas" panose="020B0609020204030204" pitchFamily="49" charset="0"/>
                  </a:rPr>
                  <a:t>。公司必须按照顺序，派一名员工到位置 </a:t>
                </a:r>
                <a:r>
                  <a:rPr lang="en-US" altLang="zh-CN" sz="2400" b="0" dirty="0" err="1">
                    <a:solidFill>
                      <a:srgbClr val="000000"/>
                    </a:solidFill>
                    <a:effectLst/>
                    <a:latin typeface="Consolas" panose="020B0609020204030204" pitchFamily="49" charset="0"/>
                  </a:rPr>
                  <a:t>x_i</a:t>
                </a:r>
                <a:r>
                  <a:rPr lang="zh-CN" altLang="en-US" sz="2400" b="0" dirty="0">
                    <a:solidFill>
                      <a:srgbClr val="000000"/>
                    </a:solidFill>
                    <a:effectLst/>
                    <a:latin typeface="Consolas" panose="020B0609020204030204" pitchFamily="49" charset="0"/>
                  </a:rPr>
                  <a:t>，过程中不能去其他地方，也就是必须直接过去。</a:t>
                </a:r>
                <a:r>
                  <a:rPr lang="en-US" altLang="zh-CN" sz="2400" b="0" dirty="0">
                    <a:solidFill>
                      <a:srgbClr val="000000"/>
                    </a:solidFill>
                    <a:effectLst/>
                    <a:latin typeface="Consolas" panose="020B0609020204030204" pitchFamily="49" charset="0"/>
                  </a:rPr>
                  <a:t>3 </a:t>
                </a:r>
                <a:r>
                  <a:rPr lang="zh-CN" altLang="en-US" sz="2400" b="0" dirty="0">
                    <a:solidFill>
                      <a:srgbClr val="000000"/>
                    </a:solidFill>
                    <a:effectLst/>
                    <a:latin typeface="Consolas" panose="020B0609020204030204" pitchFamily="49" charset="0"/>
                  </a:rPr>
                  <a:t>个流动员工的初始位置分别为 </a:t>
                </a:r>
                <a:r>
                  <a:rPr lang="en-US" altLang="zh-CN" sz="2400" b="0" dirty="0">
                    <a:solidFill>
                      <a:srgbClr val="000000"/>
                    </a:solidFill>
                    <a:effectLst/>
                    <a:latin typeface="Consolas" panose="020B0609020204030204" pitchFamily="49" charset="0"/>
                  </a:rPr>
                  <a:t>1,2,3</a:t>
                </a:r>
                <a:r>
                  <a:rPr lang="zh-CN" altLang="en-US" sz="2400" b="0" dirty="0">
                    <a:solidFill>
                      <a:srgbClr val="000000"/>
                    </a:solidFill>
                    <a:effectLst/>
                    <a:latin typeface="Consolas" panose="020B0609020204030204" pitchFamily="49" charset="0"/>
                  </a:rPr>
                  <a:t>。求公司的最小花费。</a:t>
                </a:r>
                <a:endParaRPr lang="en-US" altLang="zh-CN" sz="2400" b="0" dirty="0">
                  <a:solidFill>
                    <a:srgbClr val="000000"/>
                  </a:solidFill>
                  <a:effectLst/>
                  <a:latin typeface="Consolas" panose="020B0609020204030204" pitchFamily="49" charset="0"/>
                </a:endParaRPr>
              </a:p>
              <a:p>
                <a14:m>
                  <m:oMath xmlns:m="http://schemas.openxmlformats.org/officeDocument/2006/math">
                    <m:r>
                      <a:rPr lang="en-US" altLang="zh-CN" sz="2400" b="0" i="1" smtClean="0">
                        <a:latin typeface="Cambria Math" panose="02040503050406030204" pitchFamily="18" charset="0"/>
                      </a:rPr>
                      <m:t>3</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L</m:t>
                    </m:r>
                    <m:r>
                      <a:rPr lang="en-US" altLang="zh-CN" sz="2400" i="1">
                        <a:latin typeface="Cambria Math" panose="02040503050406030204" pitchFamily="18" charset="0"/>
                      </a:rPr>
                      <m:t>≤200,1≤</m:t>
                    </m:r>
                    <m:r>
                      <a:rPr lang="en-US" altLang="zh-CN" sz="2400" b="0" i="1" smtClean="0">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000,</m:t>
                    </m:r>
                    <m:r>
                      <a:rPr lang="en-US" altLang="zh-CN" sz="2400" b="0" i="1" smtClean="0">
                        <a:latin typeface="Cambria Math" panose="02040503050406030204" pitchFamily="18" charset="0"/>
                      </a:rPr>
                      <m:t>0</m:t>
                    </m:r>
                    <m:r>
                      <a:rPr lang="en-US" altLang="zh-CN" sz="2400" i="1">
                        <a:latin typeface="Cambria Math" panose="02040503050406030204" pitchFamily="18" charset="0"/>
                      </a:rPr>
                      <m:t>≤</m:t>
                    </m:r>
                    <m:r>
                      <a:rPr lang="en-US" altLang="zh-CN" sz="2400" b="0" i="1" smtClean="0">
                        <a:latin typeface="Cambria Math" panose="02040503050406030204" pitchFamily="18" charset="0"/>
                      </a:rPr>
                      <m:t>𝑐</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i="1">
                        <a:latin typeface="Cambria Math" panose="02040503050406030204" pitchFamily="18" charset="0"/>
                      </a:rPr>
                      <m:t>≤1000</m:t>
                    </m:r>
                  </m:oMath>
                </a14:m>
                <a:r>
                  <a:rPr lang="zh-CN" altLang="en-US" sz="2400" b="0" dirty="0">
                    <a:solidFill>
                      <a:srgbClr val="000000"/>
                    </a:solidFill>
                    <a:effectLst/>
                    <a:latin typeface="Consolas" panose="020B0609020204030204" pitchFamily="49" charset="0"/>
                  </a:rPr>
                  <a:t> </a:t>
                </a:r>
              </a:p>
            </p:txBody>
          </p:sp>
        </mc:Choice>
        <mc:Fallback xmlns="">
          <p:sp>
            <p:nvSpPr>
              <p:cNvPr id="18" name="文本框 17">
                <a:extLst>
                  <a:ext uri="{FF2B5EF4-FFF2-40B4-BE49-F238E27FC236}">
                    <a16:creationId xmlns:a16="http://schemas.microsoft.com/office/drawing/2014/main" id="{0CCF98E5-7CE6-6704-DAAA-37E4AFC494DC}"/>
                  </a:ext>
                </a:extLst>
              </p:cNvPr>
              <p:cNvSpPr txBox="1">
                <a:spLocks noRot="1" noChangeAspect="1" noMove="1" noResize="1" noEditPoints="1" noAdjustHandles="1" noChangeArrowheads="1" noChangeShapeType="1" noTextEdit="1"/>
              </p:cNvSpPr>
              <p:nvPr/>
            </p:nvSpPr>
            <p:spPr>
              <a:xfrm>
                <a:off x="2047875" y="1560195"/>
                <a:ext cx="9124950" cy="3416320"/>
              </a:xfrm>
              <a:prstGeom prst="rect">
                <a:avLst/>
              </a:prstGeom>
              <a:blipFill>
                <a:blip r:embed="rId3"/>
                <a:stretch>
                  <a:fillRect l="-1069" r="-468" b="-1429"/>
                </a:stretch>
              </a:blipFill>
            </p:spPr>
            <p:txBody>
              <a:bodyPr/>
              <a:lstStyle/>
              <a:p>
                <a:r>
                  <a:rPr lang="zh-CN" altLang="en-US">
                    <a:noFill/>
                  </a:rPr>
                  <a:t> </a:t>
                </a:r>
              </a:p>
            </p:txBody>
          </p:sp>
        </mc:Fallback>
      </mc:AlternateContent>
      <p:sp>
        <p:nvSpPr>
          <p:cNvPr id="2" name="幻灯片编号占位符 5">
            <a:extLst>
              <a:ext uri="{FF2B5EF4-FFF2-40B4-BE49-F238E27FC236}">
                <a16:creationId xmlns:a16="http://schemas.microsoft.com/office/drawing/2014/main" id="{C37120B9-E71B-6EE3-3F59-B29C5F645D79}"/>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7</a:t>
            </a:fld>
            <a:endParaRPr lang="en-US" dirty="0"/>
          </a:p>
        </p:txBody>
      </p:sp>
    </p:spTree>
    <p:extLst>
      <p:ext uri="{BB962C8B-B14F-4D97-AF65-F5344CB8AC3E}">
        <p14:creationId xmlns:p14="http://schemas.microsoft.com/office/powerpoint/2010/main" val="248064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D0BF8F-C18F-65AE-5571-857A6F0ACF99}"/>
              </a:ext>
            </a:extLst>
          </p:cNvPr>
          <p:cNvSpPr txBox="1"/>
          <p:nvPr/>
        </p:nvSpPr>
        <p:spPr>
          <a:xfrm>
            <a:off x="2047875" y="573405"/>
            <a:ext cx="8753476" cy="646331"/>
          </a:xfrm>
          <a:prstGeom prst="rect">
            <a:avLst/>
          </a:prstGeom>
          <a:noFill/>
        </p:spPr>
        <p:txBody>
          <a:bodyPr wrap="square" rtlCol="0">
            <a:spAutoFit/>
          </a:bodyPr>
          <a:lstStyle/>
          <a:p>
            <a:r>
              <a:rPr lang="zh-CN" altLang="en-US" sz="3600" dirty="0"/>
              <a:t>习题</a:t>
            </a:r>
            <a:endParaRPr lang="en-US" altLang="zh-CN" sz="3600" dirty="0"/>
          </a:p>
        </p:txBody>
      </p:sp>
      <p:sp>
        <p:nvSpPr>
          <p:cNvPr id="18" name="文本框 17">
            <a:extLst>
              <a:ext uri="{FF2B5EF4-FFF2-40B4-BE49-F238E27FC236}">
                <a16:creationId xmlns:a16="http://schemas.microsoft.com/office/drawing/2014/main" id="{0CCF98E5-7CE6-6704-DAAA-37E4AFC494DC}"/>
              </a:ext>
            </a:extLst>
          </p:cNvPr>
          <p:cNvSpPr txBox="1"/>
          <p:nvPr/>
        </p:nvSpPr>
        <p:spPr>
          <a:xfrm>
            <a:off x="2047875" y="1560195"/>
            <a:ext cx="9124950" cy="1292662"/>
          </a:xfrm>
          <a:prstGeom prst="rect">
            <a:avLst/>
          </a:prstGeom>
          <a:noFill/>
        </p:spPr>
        <p:txBody>
          <a:bodyPr wrap="square" rtlCol="0">
            <a:spAutoFit/>
          </a:bodyPr>
          <a:lstStyle/>
          <a:p>
            <a:r>
              <a:rPr lang="en-US" altLang="zh-CN" sz="2600" i="0" dirty="0">
                <a:effectLst/>
                <a:latin typeface="-apple-system"/>
              </a:rPr>
              <a:t>P2687 [USACO4.3] </a:t>
            </a:r>
            <a:r>
              <a:rPr lang="zh-CN" altLang="en-US" sz="2600" i="0" dirty="0">
                <a:effectLst/>
                <a:latin typeface="-apple-system"/>
              </a:rPr>
              <a:t>逢低吸纳</a:t>
            </a:r>
            <a:r>
              <a:rPr lang="en-US" altLang="zh-CN" sz="2600" i="0" dirty="0">
                <a:effectLst/>
                <a:latin typeface="-apple-system"/>
              </a:rPr>
              <a:t>Buy Low, Buy Lower(</a:t>
            </a:r>
            <a:r>
              <a:rPr lang="zh-CN" altLang="en-US" sz="2600" i="0" dirty="0">
                <a:effectLst/>
                <a:latin typeface="-apple-system"/>
              </a:rPr>
              <a:t>简单</a:t>
            </a:r>
            <a:r>
              <a:rPr lang="en-US" altLang="zh-CN" sz="2600" i="0" dirty="0">
                <a:effectLst/>
                <a:latin typeface="-apple-system"/>
              </a:rPr>
              <a:t>DP)</a:t>
            </a:r>
          </a:p>
          <a:p>
            <a:r>
              <a:rPr lang="en-US" altLang="zh-CN" sz="2600" i="0" dirty="0">
                <a:effectLst/>
                <a:latin typeface="-apple-system"/>
              </a:rPr>
              <a:t>SP15637 GNYR04H – </a:t>
            </a:r>
            <a:r>
              <a:rPr lang="en-US" altLang="zh-CN" sz="2600" i="0" dirty="0" err="1">
                <a:effectLst/>
                <a:latin typeface="-apple-system"/>
              </a:rPr>
              <a:t>Mr</a:t>
            </a:r>
            <a:r>
              <a:rPr lang="en-US" altLang="zh-CN" sz="2600" dirty="0" err="1">
                <a:latin typeface="-apple-system"/>
              </a:rPr>
              <a:t>.</a:t>
            </a:r>
            <a:r>
              <a:rPr lang="en-US" altLang="zh-CN" sz="2600" i="0" dirty="0" err="1">
                <a:effectLst/>
                <a:latin typeface="-apple-system"/>
              </a:rPr>
              <a:t>Youngs</a:t>
            </a:r>
            <a:r>
              <a:rPr lang="en-US" altLang="zh-CN" sz="2600" i="0" dirty="0">
                <a:effectLst/>
                <a:latin typeface="-apple-system"/>
              </a:rPr>
              <a:t> Picture Permutations(</a:t>
            </a:r>
            <a:r>
              <a:rPr lang="zh-CN" altLang="en-US" sz="2600" i="0" dirty="0">
                <a:effectLst/>
                <a:latin typeface="-apple-system"/>
              </a:rPr>
              <a:t>五维</a:t>
            </a:r>
            <a:r>
              <a:rPr lang="en-US" altLang="zh-CN" sz="2600" i="0" dirty="0">
                <a:effectLst/>
                <a:latin typeface="-apple-system"/>
              </a:rPr>
              <a:t>DP,</a:t>
            </a:r>
            <a:r>
              <a:rPr lang="zh-CN" altLang="en-US" sz="2600" i="0" dirty="0">
                <a:effectLst/>
                <a:latin typeface="-apple-system"/>
              </a:rPr>
              <a:t>数学</a:t>
            </a:r>
            <a:r>
              <a:rPr lang="en-US" altLang="zh-CN" sz="2600" i="0" dirty="0">
                <a:effectLst/>
                <a:latin typeface="-apple-system"/>
              </a:rPr>
              <a:t>)</a:t>
            </a:r>
          </a:p>
          <a:p>
            <a:r>
              <a:rPr lang="en-US" altLang="zh-CN" sz="2600" dirty="0">
                <a:latin typeface="Consolas" panose="020B0609020204030204" pitchFamily="49" charset="0"/>
              </a:rPr>
              <a:t>P</a:t>
            </a:r>
            <a:r>
              <a:rPr lang="en-US" altLang="zh-CN" sz="2600" dirty="0">
                <a:effectLst/>
                <a:latin typeface="Consolas" panose="020B0609020204030204" pitchFamily="49" charset="0"/>
              </a:rPr>
              <a:t>1772 </a:t>
            </a:r>
            <a:r>
              <a:rPr lang="en-US" altLang="zh-CN" sz="2600" i="0" dirty="0">
                <a:effectLst/>
                <a:latin typeface="-apple-system"/>
              </a:rPr>
              <a:t>[ZJOI2006] </a:t>
            </a:r>
            <a:r>
              <a:rPr lang="zh-CN" altLang="en-US" sz="2600" i="0" dirty="0">
                <a:effectLst/>
                <a:latin typeface="-apple-system"/>
              </a:rPr>
              <a:t>物流运输</a:t>
            </a:r>
            <a:r>
              <a:rPr lang="en-US" altLang="zh-CN" sz="2600" i="0" dirty="0">
                <a:effectLst/>
                <a:latin typeface="-apple-system"/>
              </a:rPr>
              <a:t>(</a:t>
            </a:r>
            <a:r>
              <a:rPr lang="zh-CN" altLang="en-US" sz="2600" i="0" dirty="0">
                <a:effectLst/>
                <a:latin typeface="-apple-system"/>
              </a:rPr>
              <a:t>最短路</a:t>
            </a:r>
            <a:r>
              <a:rPr lang="en-US" altLang="zh-CN" sz="2600" i="0" dirty="0">
                <a:effectLst/>
                <a:latin typeface="-apple-system"/>
              </a:rPr>
              <a:t>+DP)</a:t>
            </a:r>
            <a:endParaRPr lang="zh-CN" altLang="en-US" sz="2600" i="0" dirty="0">
              <a:effectLst/>
              <a:latin typeface="-apple-system"/>
            </a:endParaRPr>
          </a:p>
        </p:txBody>
      </p:sp>
      <p:sp>
        <p:nvSpPr>
          <p:cNvPr id="3" name="幻灯片编号占位符 5">
            <a:extLst>
              <a:ext uri="{FF2B5EF4-FFF2-40B4-BE49-F238E27FC236}">
                <a16:creationId xmlns:a16="http://schemas.microsoft.com/office/drawing/2014/main" id="{C19190E9-05F9-4035-2417-67DA83C38A26}"/>
              </a:ext>
            </a:extLst>
          </p:cNvPr>
          <p:cNvSpPr txBox="1">
            <a:spLocks/>
          </p:cNvSpPr>
          <p:nvPr/>
        </p:nvSpPr>
        <p:spPr>
          <a:xfrm>
            <a:off x="9579429" y="6356350"/>
            <a:ext cx="2612572" cy="365125"/>
          </a:xfrm>
          <a:prstGeom prst="rect">
            <a:avLst/>
          </a:prstGeom>
        </p:spPr>
        <p:txBody>
          <a:bodyPr vert="horz" lIns="91440" tIns="45720" rIns="91440" bIns="45720" rtlCol="0" anchor="ctr"/>
          <a:lstStyle>
            <a:defPPr rtl="0">
              <a:defRPr lang="zh-CN"/>
            </a:defPPr>
            <a:lvl1pPr marL="0" algn="l" defTabSz="914400" rtl="0" eaLnBrk="1" latinLnBrk="0" hangingPunct="1">
              <a:defRPr lang="zh-CN" sz="900" kern="1200">
                <a:solidFill>
                  <a:schemeClr val="tx1">
                    <a:tint val="75000"/>
                  </a:schemeClr>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dirty="0"/>
              <a:t>	                </a:t>
            </a:r>
            <a:fld id="{A49DFD55-3C28-40EF-9E31-A92D2E4017FF}" type="slidenum">
              <a:rPr lang="en-US" altLang="zh-CN" smtClean="0"/>
              <a:pPr/>
              <a:t>8</a:t>
            </a:fld>
            <a:endParaRPr lang="en-US" dirty="0"/>
          </a:p>
        </p:txBody>
      </p:sp>
    </p:spTree>
    <p:extLst>
      <p:ext uri="{BB962C8B-B14F-4D97-AF65-F5344CB8AC3E}">
        <p14:creationId xmlns:p14="http://schemas.microsoft.com/office/powerpoint/2010/main" val="48459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8FC28-E0BD-4387-B8BE-9965D1A57FF1}"/>
              </a:ext>
            </a:extLst>
          </p:cNvPr>
          <p:cNvSpPr>
            <a:spLocks noGrp="1"/>
          </p:cNvSpPr>
          <p:nvPr>
            <p:ph type="title"/>
          </p:nvPr>
        </p:nvSpPr>
        <p:spPr>
          <a:xfrm>
            <a:off x="5453725" y="2224088"/>
            <a:ext cx="5884027" cy="1204912"/>
          </a:xfrm>
        </p:spPr>
        <p:txBody>
          <a:bodyPr rtlCol="0">
            <a:normAutofit/>
          </a:bodyPr>
          <a:lstStyle>
            <a:defPPr>
              <a:defRPr lang="zh-CN"/>
            </a:defPPr>
          </a:lstStyle>
          <a:p>
            <a:pPr rtl="0"/>
            <a:r>
              <a:rPr lang="zh-CN" altLang="en-US" sz="3600" dirty="0"/>
              <a:t>背包类</a:t>
            </a:r>
            <a:r>
              <a:rPr lang="en-US" altLang="zh-CN" sz="3600" dirty="0"/>
              <a:t>DP</a:t>
            </a:r>
            <a:endParaRPr lang="zh-CN" sz="3600" dirty="0"/>
          </a:p>
        </p:txBody>
      </p:sp>
      <p:pic>
        <p:nvPicPr>
          <p:cNvPr id="47" name="图片占位符 46" descr="一个面带微笑的人与墙上的影子">
            <a:extLst>
              <a:ext uri="{FF2B5EF4-FFF2-40B4-BE49-F238E27FC236}">
                <a16:creationId xmlns:a16="http://schemas.microsoft.com/office/drawing/2014/main" id="{F55BC7A4-EE4B-7EFC-C325-408D66C3CBA7}"/>
              </a:ext>
            </a:extLst>
          </p:cNvPr>
          <p:cNvPicPr>
            <a:picLocks noGrp="1" noChangeAspect="1"/>
          </p:cNvPicPr>
          <p:nvPr>
            <p:ph type="pic" sz="quarter" idx="13"/>
          </p:nvPr>
        </p:nvPicPr>
        <p:blipFill>
          <a:blip r:embed="rId3"/>
          <a:srcRect l="112" r="112"/>
          <a:stretch/>
        </p:blipFill>
        <p:spPr>
          <a:xfrm>
            <a:off x="-28230" y="-9144"/>
            <a:ext cx="5481955" cy="6876288"/>
          </a:xfrm>
        </p:spPr>
      </p:pic>
      <p:cxnSp>
        <p:nvCxnSpPr>
          <p:cNvPr id="23" name="直接连接符​​(S)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主题">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Microsoft YaHei UI"/>
        <a:ea typeface=""/>
        <a:cs typeface="Microsoft YaHei UI"/>
      </a:majorFont>
      <a:minorFont>
        <a:latin typeface="Microsoft YaHei UI"/>
        <a:ea typeface=""/>
        <a:cs typeface="Microsoft YaHei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977035_TF67328976_Win32.potx" id="{4A0BA358-424F-4E4B-99FC-EDD87C5DF262}" vid="{8888C98B-5FD6-4795-AD5E-77DEA9CE216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TM02892315[[fn=丝状]]</Template>
  <TotalTime>1703</TotalTime>
  <Words>3240</Words>
  <Application>Microsoft Office PowerPoint</Application>
  <PresentationFormat>宽屏</PresentationFormat>
  <Paragraphs>171</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-apple-system</vt:lpstr>
      <vt:lpstr>Microsoft YaHei UI</vt:lpstr>
      <vt:lpstr>Microsoft YaHei UI (正文)</vt:lpstr>
      <vt:lpstr>Arial</vt:lpstr>
      <vt:lpstr>Cambria Math</vt:lpstr>
      <vt:lpstr>Consolas</vt:lpstr>
      <vt:lpstr>Office 主题</vt:lpstr>
      <vt:lpstr>动态规划</vt:lpstr>
      <vt:lpstr>DP</vt:lpstr>
      <vt:lpstr>什么是Dp</vt:lpstr>
      <vt:lpstr>PowerPoint 演示文稿</vt:lpstr>
      <vt:lpstr>线性DP</vt:lpstr>
      <vt:lpstr>PowerPoint 演示文稿</vt:lpstr>
      <vt:lpstr>PowerPoint 演示文稿</vt:lpstr>
      <vt:lpstr>PowerPoint 演示文稿</vt:lpstr>
      <vt:lpstr>背包类DP</vt:lpstr>
      <vt:lpstr>PowerPoint 演示文稿</vt:lpstr>
      <vt:lpstr>PowerPoint 演示文稿</vt:lpstr>
      <vt:lpstr>PowerPoint 演示文稿</vt:lpstr>
      <vt:lpstr>PowerPoint 演示文稿</vt:lpstr>
      <vt:lpstr>PowerPoint 演示文稿</vt:lpstr>
      <vt:lpstr>PowerPoint 演示文稿</vt:lpstr>
      <vt:lpstr>区间DP</vt:lpstr>
      <vt:lpstr>PowerPoint 演示文稿</vt:lpstr>
      <vt:lpstr>PowerPoint 演示文稿</vt:lpstr>
      <vt:lpstr>树形DP</vt:lpstr>
      <vt:lpstr>PowerPoint 演示文稿</vt:lpstr>
      <vt:lpstr>PowerPoint 演示文稿</vt:lpstr>
      <vt:lpstr>PowerPoint 演示文稿</vt:lpstr>
      <vt:lpstr>PowerPoint 演示文稿</vt:lpstr>
      <vt:lpstr>环形结构的处理</vt:lpstr>
      <vt:lpstr>PowerPoint 演示文稿</vt:lpstr>
      <vt:lpstr>PowerPoint 演示文稿</vt:lpstr>
      <vt:lpstr>状压DP</vt:lpstr>
      <vt:lpstr>PowerPoint 演示文稿</vt:lpstr>
      <vt:lpstr>PowerPoint 演示文稿</vt:lpstr>
      <vt:lpstr>PowerPoint 演示文稿</vt:lpstr>
      <vt:lpstr>单调队列优化DP</vt:lpstr>
      <vt:lpstr>PowerPoint 演示文稿</vt:lpstr>
      <vt:lpstr>PowerPoint 演示文稿</vt:lpstr>
      <vt:lpstr>SEE You again!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9</cp:revision>
  <dcterms:created xsi:type="dcterms:W3CDTF">2024-07-08T04:45:24Z</dcterms:created>
  <dcterms:modified xsi:type="dcterms:W3CDTF">2024-07-15T02:00:05Z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